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7.jpg" ContentType="image/png"/>
  <Override PartName="/ppt/media/image38.jpg" ContentType="image/png"/>
  <Override PartName="/ppt/media/image39.jpg" ContentType="image/png"/>
  <Override PartName="/ppt/media/image40.jpg" ContentType="image/png"/>
  <Override PartName="/ppt/media/image43.jpg" ContentType="image/png"/>
  <Override PartName="/ppt/media/image44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57" r:id="rId3"/>
    <p:sldId id="291" r:id="rId4"/>
    <p:sldId id="264" r:id="rId5"/>
    <p:sldId id="296" r:id="rId6"/>
    <p:sldId id="265" r:id="rId7"/>
    <p:sldId id="266" r:id="rId8"/>
    <p:sldId id="267" r:id="rId9"/>
    <p:sldId id="297" r:id="rId10"/>
    <p:sldId id="298" r:id="rId11"/>
    <p:sldId id="306" r:id="rId12"/>
    <p:sldId id="299" r:id="rId13"/>
    <p:sldId id="300" r:id="rId14"/>
    <p:sldId id="271" r:id="rId15"/>
    <p:sldId id="272" r:id="rId16"/>
    <p:sldId id="273" r:id="rId17"/>
    <p:sldId id="292" r:id="rId18"/>
    <p:sldId id="293" r:id="rId19"/>
    <p:sldId id="302" r:id="rId20"/>
    <p:sldId id="303" r:id="rId21"/>
    <p:sldId id="308" r:id="rId22"/>
    <p:sldId id="286" r:id="rId23"/>
    <p:sldId id="289" r:id="rId24"/>
    <p:sldId id="276" r:id="rId25"/>
    <p:sldId id="285" r:id="rId26"/>
    <p:sldId id="290" r:id="rId27"/>
    <p:sldId id="304" r:id="rId28"/>
    <p:sldId id="284" r:id="rId29"/>
    <p:sldId id="307" r:id="rId30"/>
    <p:sldId id="295" r:id="rId31"/>
    <p:sldId id="305" r:id="rId32"/>
    <p:sldId id="281" r:id="rId33"/>
    <p:sldId id="301" r:id="rId34"/>
    <p:sldId id="309" r:id="rId35"/>
    <p:sldId id="279" r:id="rId36"/>
    <p:sldId id="25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AE9"/>
    <a:srgbClr val="ABDEF4"/>
    <a:srgbClr val="CBEAF8"/>
    <a:srgbClr val="E3F3FB"/>
    <a:srgbClr val="EAF3F8"/>
    <a:srgbClr val="E9F4FA"/>
    <a:srgbClr val="A2D6EF"/>
    <a:srgbClr val="2E4D63"/>
    <a:srgbClr val="5686A8"/>
    <a:srgbClr val="669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B5FF2-25EA-46D7-B3BA-4582358ABEC7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19EA-75F7-469A-9304-1B2BFF998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4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83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8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46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154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85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202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75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39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2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89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0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1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511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81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49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4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8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05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0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4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8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07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8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2B8C-E81A-4559-905F-EA468C4AE0F6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02A8-733F-4FC4-86EA-56C9498006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4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5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1701213988@pk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Demo%20can%20be%20downloaded%20from%20my%20Github%20page: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Demo%20can%20be%20downloaded%20from%20my%20Github%20page: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tour.cs.washington.edu/Photo_Tourism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tour.cs.washington.edu/Photo_Tourism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900000">
            <a:off x="8239736" y="1178883"/>
            <a:ext cx="636415" cy="440024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74949" y="1679577"/>
            <a:ext cx="63374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无人机航拍</a:t>
            </a:r>
            <a:r>
              <a:rPr lang="zh-CN" altLang="en-US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场景下的</a:t>
            </a:r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语义三维重建</a:t>
            </a:r>
            <a:endParaRPr lang="en-US" altLang="zh-CN" sz="5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2191" y="3690243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陈煜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1701213988@pku.edu.cn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2191" y="4168544"/>
            <a:ext cx="2917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王尧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2557" y="4625721"/>
            <a:ext cx="3182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旭普</a:t>
            </a:r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8495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237974" y="281866"/>
            <a:ext cx="371608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Divide and Conquer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95550" y="5580740"/>
            <a:ext cx="72009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/>
              <a:t>[1] </a:t>
            </a:r>
            <a:r>
              <a:rPr lang="en-US" altLang="zh-CN" sz="1100" dirty="0"/>
              <a:t>Sweeney C, </a:t>
            </a:r>
            <a:r>
              <a:rPr lang="en-US" altLang="zh-CN" sz="1100" dirty="0" err="1"/>
              <a:t>Fragoso</a:t>
            </a:r>
            <a:r>
              <a:rPr lang="en-US" altLang="zh-CN" sz="1100" dirty="0"/>
              <a:t> V, </a:t>
            </a:r>
            <a:r>
              <a:rPr lang="en-US" altLang="zh-CN" sz="1100" dirty="0" err="1"/>
              <a:t>Hollerer</a:t>
            </a:r>
            <a:r>
              <a:rPr lang="en-US" altLang="zh-CN" sz="1100" dirty="0"/>
              <a:t> T, et al. Large Scale SfM with the Distributed Camera Model[J]. 2016:230-238</a:t>
            </a:r>
            <a:r>
              <a:rPr lang="en-US" altLang="zh-CN" sz="1100" dirty="0" smtClean="0"/>
              <a:t>.</a:t>
            </a:r>
          </a:p>
          <a:p>
            <a:r>
              <a:rPr lang="en-US" altLang="zh-CN" sz="11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[2] </a:t>
            </a:r>
            <a:r>
              <a:rPr lang="en-US" altLang="zh-CN" sz="1100" dirty="0" err="1"/>
              <a:t>Bhowmick</a:t>
            </a:r>
            <a:r>
              <a:rPr lang="en-US" altLang="zh-CN" sz="1100" dirty="0"/>
              <a:t> B, Patra S, Chatterjee A, et al. Divide and Conquer: Efficient Large-Scale Structure from Motion Using Graph Partitioning[C]// Asian Conference on Computer Vision. 2015:273-287.</a:t>
            </a:r>
            <a:endParaRPr lang="en-US" altLang="zh-CN" sz="1100" dirty="0"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19" y="2262333"/>
            <a:ext cx="6104762" cy="2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9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205918" y="281866"/>
            <a:ext cx="37802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Three SfM Paradigms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79637" y="1016216"/>
            <a:ext cx="11629167" cy="5638585"/>
            <a:chOff x="396691" y="1417708"/>
            <a:chExt cx="8347835" cy="3501502"/>
          </a:xfrm>
        </p:grpSpPr>
        <p:sp>
          <p:nvSpPr>
            <p:cNvPr id="19" name="矩形 18"/>
            <p:cNvSpPr/>
            <p:nvPr/>
          </p:nvSpPr>
          <p:spPr>
            <a:xfrm>
              <a:off x="505976" y="1417708"/>
              <a:ext cx="8130024" cy="37201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486624" y="1488482"/>
              <a:ext cx="794807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Incremental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508344" y="1496369"/>
              <a:ext cx="489137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Global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518403" y="1488482"/>
              <a:ext cx="791355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Hierarchical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05976" y="1860821"/>
              <a:ext cx="1639696" cy="3314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Feature extracting and matching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396691" y="2360366"/>
              <a:ext cx="1748981" cy="19884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Match Graph Initialization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56639" y="2897723"/>
              <a:ext cx="1234924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Camera Registration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523683" y="3380654"/>
              <a:ext cx="1134814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Bundle Adjustment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92259" y="3775956"/>
              <a:ext cx="797662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Advantages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06203" y="2188460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33941" y="271974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05976" y="324785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23683" y="3704976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612931" y="4919210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椭圆 90"/>
          <p:cNvSpPr/>
          <p:nvPr/>
        </p:nvSpPr>
        <p:spPr>
          <a:xfrm>
            <a:off x="6192776" y="1724218"/>
            <a:ext cx="363158" cy="363158"/>
          </a:xfrm>
          <a:prstGeom prst="ellipse">
            <a:avLst/>
          </a:prstGeom>
          <a:noFill/>
          <a:ln w="6350">
            <a:solidFill>
              <a:srgbClr val="697E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40436" y="17276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√</a:t>
            </a:r>
            <a:endParaRPr lang="en-US" altLang="zh-CN" b="1" dirty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3589276" y="1724218"/>
            <a:ext cx="363158" cy="363158"/>
          </a:xfrm>
          <a:prstGeom prst="ellipse">
            <a:avLst/>
          </a:prstGeom>
          <a:noFill/>
          <a:ln w="6350">
            <a:solidFill>
              <a:srgbClr val="697E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536936" y="17276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√</a:t>
            </a:r>
            <a:endParaRPr lang="en-US" altLang="zh-CN" b="1" dirty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9177276" y="1711518"/>
            <a:ext cx="363158" cy="363158"/>
          </a:xfrm>
          <a:prstGeom prst="ellipse">
            <a:avLst/>
          </a:prstGeom>
          <a:noFill/>
          <a:ln w="6350">
            <a:solidFill>
              <a:srgbClr val="697E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124936" y="17149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√</a:t>
            </a:r>
            <a:endParaRPr lang="en-US" altLang="zh-CN" b="1" dirty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778156" y="2400780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Initialized by carefully</a:t>
            </a:r>
          </a:p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selected two-view</a:t>
            </a:r>
          </a:p>
        </p:txBody>
      </p:sp>
      <p:sp>
        <p:nvSpPr>
          <p:cNvPr id="99" name="矩形 98"/>
          <p:cNvSpPr/>
          <p:nvPr/>
        </p:nvSpPr>
        <p:spPr>
          <a:xfrm>
            <a:off x="5590037" y="2400780"/>
            <a:ext cx="1951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All views are treated</a:t>
            </a:r>
          </a:p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equally</a:t>
            </a:r>
            <a:endParaRPr lang="en-US" altLang="zh-CN" sz="1400" b="1" dirty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836424" y="2528707"/>
            <a:ext cx="1495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Atomic models</a:t>
            </a:r>
          </a:p>
        </p:txBody>
      </p:sp>
      <p:sp>
        <p:nvSpPr>
          <p:cNvPr id="101" name="矩形 100"/>
          <p:cNvSpPr/>
          <p:nvPr/>
        </p:nvSpPr>
        <p:spPr>
          <a:xfrm>
            <a:off x="2867123" y="3226280"/>
            <a:ext cx="18598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Perspective-n-Point</a:t>
            </a:r>
          </a:p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(PnP), 2D-3D</a:t>
            </a:r>
          </a:p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correspondences</a:t>
            </a:r>
          </a:p>
        </p:txBody>
      </p:sp>
      <p:sp>
        <p:nvSpPr>
          <p:cNvPr id="102" name="矩形 101"/>
          <p:cNvSpPr/>
          <p:nvPr/>
        </p:nvSpPr>
        <p:spPr>
          <a:xfrm>
            <a:off x="5866949" y="3454053"/>
            <a:ext cx="1297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3D-3D fusion </a:t>
            </a:r>
          </a:p>
        </p:txBody>
      </p:sp>
      <p:sp>
        <p:nvSpPr>
          <p:cNvPr id="103" name="矩形 102"/>
          <p:cNvSpPr/>
          <p:nvPr/>
        </p:nvSpPr>
        <p:spPr>
          <a:xfrm>
            <a:off x="8416640" y="3356262"/>
            <a:ext cx="2266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Rotation and translation</a:t>
            </a:r>
          </a:p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averaging</a:t>
            </a:r>
          </a:p>
        </p:txBody>
      </p:sp>
      <p:sp>
        <p:nvSpPr>
          <p:cNvPr id="104" name="矩形 103"/>
          <p:cNvSpPr/>
          <p:nvPr/>
        </p:nvSpPr>
        <p:spPr>
          <a:xfrm>
            <a:off x="2846382" y="4189635"/>
            <a:ext cx="1984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Iterative, many times</a:t>
            </a:r>
          </a:p>
        </p:txBody>
      </p:sp>
      <p:sp>
        <p:nvSpPr>
          <p:cNvPr id="105" name="矩形 104"/>
          <p:cNvSpPr/>
          <p:nvPr/>
        </p:nvSpPr>
        <p:spPr>
          <a:xfrm>
            <a:off x="5655352" y="4191100"/>
            <a:ext cx="1720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BA when merging</a:t>
            </a:r>
          </a:p>
        </p:txBody>
      </p:sp>
      <p:sp>
        <p:nvSpPr>
          <p:cNvPr id="106" name="矩形 105"/>
          <p:cNvSpPr/>
          <p:nvPr/>
        </p:nvSpPr>
        <p:spPr>
          <a:xfrm>
            <a:off x="9025760" y="4192916"/>
            <a:ext cx="955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one time</a:t>
            </a:r>
          </a:p>
        </p:txBody>
      </p:sp>
      <p:sp>
        <p:nvSpPr>
          <p:cNvPr id="107" name="矩形 106"/>
          <p:cNvSpPr/>
          <p:nvPr/>
        </p:nvSpPr>
        <p:spPr>
          <a:xfrm>
            <a:off x="3452317" y="4850035"/>
            <a:ext cx="772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Robust</a:t>
            </a:r>
          </a:p>
        </p:txBody>
      </p:sp>
      <p:sp>
        <p:nvSpPr>
          <p:cNvPr id="108" name="矩形 107"/>
          <p:cNvSpPr/>
          <p:nvPr/>
        </p:nvSpPr>
        <p:spPr>
          <a:xfrm>
            <a:off x="5755540" y="4851500"/>
            <a:ext cx="1519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Fewer BA steps </a:t>
            </a:r>
          </a:p>
        </p:txBody>
      </p:sp>
      <p:sp>
        <p:nvSpPr>
          <p:cNvPr id="109" name="矩形 108"/>
          <p:cNvSpPr/>
          <p:nvPr/>
        </p:nvSpPr>
        <p:spPr>
          <a:xfrm>
            <a:off x="8390169" y="4853316"/>
            <a:ext cx="2226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Evenly-distributed errors</a:t>
            </a:r>
          </a:p>
        </p:txBody>
      </p:sp>
      <p:cxnSp>
        <p:nvCxnSpPr>
          <p:cNvPr id="110" name="直接连接符 109"/>
          <p:cNvCxnSpPr/>
          <p:nvPr/>
        </p:nvCxnSpPr>
        <p:spPr>
          <a:xfrm>
            <a:off x="397852" y="5321300"/>
            <a:ext cx="11327928" cy="0"/>
          </a:xfrm>
          <a:prstGeom prst="line">
            <a:avLst/>
          </a:prstGeom>
          <a:ln>
            <a:solidFill>
              <a:srgbClr val="CFF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3078694" y="5434235"/>
            <a:ext cx="1545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Prune to drifting</a:t>
            </a:r>
          </a:p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errors</a:t>
            </a:r>
          </a:p>
        </p:txBody>
      </p:sp>
      <p:sp>
        <p:nvSpPr>
          <p:cNvPr id="112" name="矩形 111"/>
          <p:cNvSpPr/>
          <p:nvPr/>
        </p:nvSpPr>
        <p:spPr>
          <a:xfrm>
            <a:off x="5458860" y="5435700"/>
            <a:ext cx="2138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Model merging, graph</a:t>
            </a:r>
          </a:p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partition</a:t>
            </a:r>
          </a:p>
        </p:txBody>
      </p:sp>
      <p:sp>
        <p:nvSpPr>
          <p:cNvPr id="113" name="矩形 112"/>
          <p:cNvSpPr/>
          <p:nvPr/>
        </p:nvSpPr>
        <p:spPr>
          <a:xfrm>
            <a:off x="8450157" y="5437516"/>
            <a:ext cx="2132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Prune to noisy pairwise</a:t>
            </a:r>
          </a:p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matches</a:t>
            </a:r>
          </a:p>
        </p:txBody>
      </p:sp>
      <p:sp>
        <p:nvSpPr>
          <p:cNvPr id="114" name="矩形 113"/>
          <p:cNvSpPr/>
          <p:nvPr/>
        </p:nvSpPr>
        <p:spPr>
          <a:xfrm>
            <a:off x="563064" y="5445968"/>
            <a:ext cx="1306769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Disadvantages</a:t>
            </a:r>
          </a:p>
        </p:txBody>
      </p:sp>
      <p:cxnSp>
        <p:nvCxnSpPr>
          <p:cNvPr id="115" name="直接连接符 114"/>
          <p:cNvCxnSpPr/>
          <p:nvPr/>
        </p:nvCxnSpPr>
        <p:spPr>
          <a:xfrm>
            <a:off x="606275" y="6032501"/>
            <a:ext cx="11327928" cy="0"/>
          </a:xfrm>
          <a:prstGeom prst="line">
            <a:avLst/>
          </a:prstGeom>
          <a:ln>
            <a:solidFill>
              <a:srgbClr val="CFF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794699" y="6190001"/>
            <a:ext cx="84350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17" name="矩形 116"/>
          <p:cNvSpPr/>
          <p:nvPr/>
        </p:nvSpPr>
        <p:spPr>
          <a:xfrm>
            <a:off x="2894225" y="6081935"/>
            <a:ext cx="1939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Bundler, </a:t>
            </a:r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 err="1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openMVG</a:t>
            </a:r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VisualSfM, </a:t>
            </a:r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Theia</a:t>
            </a:r>
            <a:endParaRPr lang="en-US" altLang="zh-CN" sz="1400" b="1" dirty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712812" y="6083400"/>
            <a:ext cx="1656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Research papers</a:t>
            </a:r>
          </a:p>
        </p:txBody>
      </p:sp>
      <p:sp>
        <p:nvSpPr>
          <p:cNvPr id="119" name="矩形 118"/>
          <p:cNvSpPr/>
          <p:nvPr/>
        </p:nvSpPr>
        <p:spPr>
          <a:xfrm>
            <a:off x="8678461" y="6085216"/>
            <a:ext cx="1701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openMVG</a:t>
            </a:r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 Theia</a:t>
            </a:r>
            <a:endParaRPr lang="en-US" altLang="zh-CN" sz="1400" b="1" dirty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29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38583" y="281866"/>
            <a:ext cx="391485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Two Main Bottlenecks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721645" y="3481626"/>
            <a:ext cx="2400183" cy="646331"/>
            <a:chOff x="1513323" y="1913768"/>
            <a:chExt cx="1282050" cy="436435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1658705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1513323" y="1913768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 Matching 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602246" y="3570469"/>
            <a:ext cx="2500575" cy="646331"/>
            <a:chOff x="5507866" y="1939456"/>
            <a:chExt cx="1282050" cy="436435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5655786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5507866" y="1939456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Bundle Adjustment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6" name="Group 78"/>
          <p:cNvGrpSpPr/>
          <p:nvPr/>
        </p:nvGrpSpPr>
        <p:grpSpPr>
          <a:xfrm>
            <a:off x="3375666" y="4061555"/>
            <a:ext cx="800100" cy="1270000"/>
            <a:chOff x="2122272" y="2869478"/>
            <a:chExt cx="600075" cy="952500"/>
          </a:xfrm>
        </p:grpSpPr>
        <p:sp>
          <p:nvSpPr>
            <p:cNvPr id="477" name="Rectangle 10"/>
            <p:cNvSpPr>
              <a:spLocks noChangeArrowheads="1"/>
            </p:cNvSpPr>
            <p:nvPr/>
          </p:nvSpPr>
          <p:spPr bwMode="auto">
            <a:xfrm>
              <a:off x="2242922" y="3667991"/>
              <a:ext cx="50800" cy="153987"/>
            </a:xfrm>
            <a:prstGeom prst="rect">
              <a:avLst/>
            </a:prstGeom>
            <a:solidFill>
              <a:srgbClr val="6F583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Rectangle 11"/>
            <p:cNvSpPr>
              <a:spLocks noChangeArrowheads="1"/>
            </p:cNvSpPr>
            <p:nvPr/>
          </p:nvSpPr>
          <p:spPr bwMode="auto">
            <a:xfrm>
              <a:off x="2498509" y="3251609"/>
              <a:ext cx="50800" cy="512762"/>
            </a:xfrm>
            <a:prstGeom prst="rect">
              <a:avLst/>
            </a:prstGeom>
            <a:solidFill>
              <a:srgbClr val="6F583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Oval 12"/>
            <p:cNvSpPr>
              <a:spLocks noChangeArrowheads="1"/>
            </p:cNvSpPr>
            <p:nvPr/>
          </p:nvSpPr>
          <p:spPr bwMode="auto">
            <a:xfrm>
              <a:off x="2312772" y="2949984"/>
              <a:ext cx="409575" cy="635000"/>
            </a:xfrm>
            <a:prstGeom prst="ellipse">
              <a:avLst/>
            </a:prstGeom>
            <a:solidFill>
              <a:srgbClr val="ABDE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Oval 20"/>
            <p:cNvSpPr>
              <a:spLocks noChangeArrowheads="1"/>
            </p:cNvSpPr>
            <p:nvPr/>
          </p:nvSpPr>
          <p:spPr bwMode="auto">
            <a:xfrm>
              <a:off x="2122272" y="2869478"/>
              <a:ext cx="293688" cy="830262"/>
            </a:xfrm>
            <a:prstGeom prst="ellipse">
              <a:avLst/>
            </a:prstGeom>
            <a:solidFill>
              <a:srgbClr val="53BAE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1" name="Group 77"/>
          <p:cNvGrpSpPr/>
          <p:nvPr/>
        </p:nvGrpSpPr>
        <p:grpSpPr>
          <a:xfrm>
            <a:off x="1655330" y="4291373"/>
            <a:ext cx="984250" cy="1193800"/>
            <a:chOff x="942759" y="2869021"/>
            <a:chExt cx="738188" cy="895350"/>
          </a:xfrm>
        </p:grpSpPr>
        <p:sp>
          <p:nvSpPr>
            <p:cNvPr id="482" name="Rectangle 8"/>
            <p:cNvSpPr>
              <a:spLocks noChangeArrowheads="1"/>
            </p:cNvSpPr>
            <p:nvPr/>
          </p:nvSpPr>
          <p:spPr bwMode="auto">
            <a:xfrm>
              <a:off x="1182472" y="3251609"/>
              <a:ext cx="50800" cy="512762"/>
            </a:xfrm>
            <a:prstGeom prst="rect">
              <a:avLst/>
            </a:prstGeom>
            <a:solidFill>
              <a:srgbClr val="6F583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Rectangle 9"/>
            <p:cNvSpPr>
              <a:spLocks noChangeArrowheads="1"/>
            </p:cNvSpPr>
            <p:nvPr/>
          </p:nvSpPr>
          <p:spPr bwMode="auto">
            <a:xfrm>
              <a:off x="1450759" y="3384237"/>
              <a:ext cx="38100" cy="346075"/>
            </a:xfrm>
            <a:prstGeom prst="rect">
              <a:avLst/>
            </a:prstGeom>
            <a:solidFill>
              <a:srgbClr val="6F583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Oval 17"/>
            <p:cNvSpPr>
              <a:spLocks noChangeArrowheads="1"/>
            </p:cNvSpPr>
            <p:nvPr/>
          </p:nvSpPr>
          <p:spPr bwMode="auto">
            <a:xfrm>
              <a:off x="942759" y="2869021"/>
              <a:ext cx="520700" cy="523875"/>
            </a:xfrm>
            <a:prstGeom prst="ellipse">
              <a:avLst/>
            </a:prstGeom>
            <a:solidFill>
              <a:srgbClr val="53BAE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Oval 29"/>
            <p:cNvSpPr>
              <a:spLocks noChangeArrowheads="1"/>
            </p:cNvSpPr>
            <p:nvPr/>
          </p:nvSpPr>
          <p:spPr bwMode="auto">
            <a:xfrm>
              <a:off x="1271372" y="3073087"/>
              <a:ext cx="409575" cy="409575"/>
            </a:xfrm>
            <a:prstGeom prst="ellipse">
              <a:avLst/>
            </a:prstGeom>
            <a:solidFill>
              <a:srgbClr val="ABDE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6" name="Group 81"/>
          <p:cNvGrpSpPr/>
          <p:nvPr/>
        </p:nvGrpSpPr>
        <p:grpSpPr>
          <a:xfrm>
            <a:off x="7965434" y="4082112"/>
            <a:ext cx="980017" cy="1134534"/>
            <a:chOff x="5028984" y="2913471"/>
            <a:chExt cx="735013" cy="850900"/>
          </a:xfrm>
        </p:grpSpPr>
        <p:sp>
          <p:nvSpPr>
            <p:cNvPr id="487" name="Rectangle 6"/>
            <p:cNvSpPr>
              <a:spLocks noChangeArrowheads="1"/>
            </p:cNvSpPr>
            <p:nvPr/>
          </p:nvSpPr>
          <p:spPr bwMode="auto">
            <a:xfrm>
              <a:off x="5451259" y="3251609"/>
              <a:ext cx="50800" cy="512762"/>
            </a:xfrm>
            <a:prstGeom prst="rect">
              <a:avLst/>
            </a:prstGeom>
            <a:solidFill>
              <a:srgbClr val="6F583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Oval 7"/>
            <p:cNvSpPr>
              <a:spLocks noChangeArrowheads="1"/>
            </p:cNvSpPr>
            <p:nvPr/>
          </p:nvSpPr>
          <p:spPr bwMode="auto">
            <a:xfrm>
              <a:off x="5198847" y="3107146"/>
              <a:ext cx="565150" cy="566737"/>
            </a:xfrm>
            <a:prstGeom prst="ellipse">
              <a:avLst/>
            </a:prstGeom>
            <a:solidFill>
              <a:srgbClr val="ABDE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Rectangle 13"/>
            <p:cNvSpPr>
              <a:spLocks noChangeArrowheads="1"/>
            </p:cNvSpPr>
            <p:nvPr/>
          </p:nvSpPr>
          <p:spPr bwMode="auto">
            <a:xfrm>
              <a:off x="5208372" y="3251609"/>
              <a:ext cx="38100" cy="512762"/>
            </a:xfrm>
            <a:prstGeom prst="rect">
              <a:avLst/>
            </a:prstGeom>
            <a:solidFill>
              <a:srgbClr val="6F583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Oval 14"/>
            <p:cNvSpPr>
              <a:spLocks noChangeArrowheads="1"/>
            </p:cNvSpPr>
            <p:nvPr/>
          </p:nvSpPr>
          <p:spPr bwMode="auto">
            <a:xfrm>
              <a:off x="5028984" y="2913471"/>
              <a:ext cx="406400" cy="636587"/>
            </a:xfrm>
            <a:prstGeom prst="ellipse">
              <a:avLst/>
            </a:prstGeom>
            <a:solidFill>
              <a:srgbClr val="53BAE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1" name="Group 82"/>
          <p:cNvGrpSpPr/>
          <p:nvPr/>
        </p:nvGrpSpPr>
        <p:grpSpPr>
          <a:xfrm>
            <a:off x="9294570" y="4566540"/>
            <a:ext cx="898334" cy="880533"/>
            <a:chOff x="6224853" y="3161578"/>
            <a:chExt cx="673750" cy="660400"/>
          </a:xfrm>
        </p:grpSpPr>
        <p:sp>
          <p:nvSpPr>
            <p:cNvPr id="492" name="Rectangle 24"/>
            <p:cNvSpPr>
              <a:spLocks noChangeArrowheads="1"/>
            </p:cNvSpPr>
            <p:nvPr/>
          </p:nvSpPr>
          <p:spPr bwMode="auto">
            <a:xfrm>
              <a:off x="6397891" y="3327809"/>
              <a:ext cx="50800" cy="436562"/>
            </a:xfrm>
            <a:prstGeom prst="rect">
              <a:avLst/>
            </a:prstGeom>
            <a:solidFill>
              <a:srgbClr val="6F583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Oval 25"/>
            <p:cNvSpPr>
              <a:spLocks noChangeArrowheads="1"/>
            </p:cNvSpPr>
            <p:nvPr/>
          </p:nvSpPr>
          <p:spPr bwMode="auto">
            <a:xfrm>
              <a:off x="6224853" y="3254784"/>
              <a:ext cx="406400" cy="409575"/>
            </a:xfrm>
            <a:prstGeom prst="ellipse">
              <a:avLst/>
            </a:prstGeom>
            <a:solidFill>
              <a:srgbClr val="ABDE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Rectangle 30"/>
            <p:cNvSpPr>
              <a:spLocks noChangeArrowheads="1"/>
            </p:cNvSpPr>
            <p:nvPr/>
          </p:nvSpPr>
          <p:spPr bwMode="auto">
            <a:xfrm>
              <a:off x="6633490" y="3475903"/>
              <a:ext cx="38100" cy="346075"/>
            </a:xfrm>
            <a:prstGeom prst="rect">
              <a:avLst/>
            </a:prstGeom>
            <a:solidFill>
              <a:srgbClr val="6F583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Oval 31"/>
            <p:cNvSpPr>
              <a:spLocks noChangeArrowheads="1"/>
            </p:cNvSpPr>
            <p:nvPr/>
          </p:nvSpPr>
          <p:spPr bwMode="auto">
            <a:xfrm>
              <a:off x="6412828" y="3161578"/>
              <a:ext cx="485775" cy="484187"/>
            </a:xfrm>
            <a:prstGeom prst="ellipse">
              <a:avLst/>
            </a:prstGeom>
            <a:solidFill>
              <a:srgbClr val="53BAE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6" name="Freeform 5"/>
          <p:cNvSpPr>
            <a:spLocks/>
          </p:cNvSpPr>
          <p:nvPr/>
        </p:nvSpPr>
        <p:spPr bwMode="auto">
          <a:xfrm>
            <a:off x="0" y="5151966"/>
            <a:ext cx="12192000" cy="1706034"/>
          </a:xfrm>
          <a:custGeom>
            <a:avLst/>
            <a:gdLst/>
            <a:ahLst/>
            <a:cxnLst>
              <a:cxn ang="0">
                <a:pos x="0" y="1489"/>
              </a:cxn>
              <a:cxn ang="0">
                <a:pos x="0" y="700"/>
              </a:cxn>
              <a:cxn ang="0">
                <a:pos x="940" y="320"/>
              </a:cxn>
              <a:cxn ang="0">
                <a:pos x="3842" y="0"/>
              </a:cxn>
              <a:cxn ang="0">
                <a:pos x="6745" y="320"/>
              </a:cxn>
              <a:cxn ang="0">
                <a:pos x="7680" y="696"/>
              </a:cxn>
              <a:cxn ang="0">
                <a:pos x="7680" y="1492"/>
              </a:cxn>
              <a:cxn ang="0">
                <a:pos x="7659" y="1506"/>
              </a:cxn>
              <a:cxn ang="0">
                <a:pos x="25" y="1506"/>
              </a:cxn>
              <a:cxn ang="0">
                <a:pos x="0" y="1489"/>
              </a:cxn>
            </a:cxnLst>
            <a:rect l="0" t="0" r="r" b="b"/>
            <a:pathLst>
              <a:path w="7680" h="1506">
                <a:moveTo>
                  <a:pt x="0" y="1489"/>
                </a:moveTo>
                <a:cubicBezTo>
                  <a:pt x="0" y="700"/>
                  <a:pt x="0" y="700"/>
                  <a:pt x="0" y="700"/>
                </a:cubicBezTo>
                <a:cubicBezTo>
                  <a:pt x="199" y="561"/>
                  <a:pt x="512" y="434"/>
                  <a:pt x="940" y="320"/>
                </a:cubicBezTo>
                <a:cubicBezTo>
                  <a:pt x="1741" y="107"/>
                  <a:pt x="2709" y="0"/>
                  <a:pt x="3842" y="0"/>
                </a:cubicBezTo>
                <a:cubicBezTo>
                  <a:pt x="4976" y="0"/>
                  <a:pt x="5943" y="107"/>
                  <a:pt x="6745" y="320"/>
                </a:cubicBezTo>
                <a:cubicBezTo>
                  <a:pt x="7168" y="433"/>
                  <a:pt x="7480" y="559"/>
                  <a:pt x="7680" y="696"/>
                </a:cubicBezTo>
                <a:cubicBezTo>
                  <a:pt x="7680" y="1492"/>
                  <a:pt x="7680" y="1492"/>
                  <a:pt x="7680" y="1492"/>
                </a:cubicBezTo>
                <a:cubicBezTo>
                  <a:pt x="7673" y="1497"/>
                  <a:pt x="7666" y="1501"/>
                  <a:pt x="7659" y="1506"/>
                </a:cubicBezTo>
                <a:cubicBezTo>
                  <a:pt x="25" y="1506"/>
                  <a:pt x="25" y="1506"/>
                  <a:pt x="25" y="1506"/>
                </a:cubicBezTo>
                <a:cubicBezTo>
                  <a:pt x="16" y="1500"/>
                  <a:pt x="8" y="1494"/>
                  <a:pt x="0" y="1489"/>
                </a:cubicBezTo>
                <a:close/>
              </a:path>
            </a:pathLst>
          </a:custGeom>
          <a:solidFill>
            <a:srgbClr val="53BAE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7" name="空心弧 496"/>
          <p:cNvSpPr/>
          <p:nvPr/>
        </p:nvSpPr>
        <p:spPr>
          <a:xfrm>
            <a:off x="2780171" y="1282334"/>
            <a:ext cx="2146861" cy="2146861"/>
          </a:xfrm>
          <a:prstGeom prst="blockArc">
            <a:avLst>
              <a:gd name="adj1" fmla="val 19632368"/>
              <a:gd name="adj2" fmla="val 10691500"/>
              <a:gd name="adj3" fmla="val 6227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8" name="矩形 497"/>
          <p:cNvSpPr/>
          <p:nvPr/>
        </p:nvSpPr>
        <p:spPr>
          <a:xfrm>
            <a:off x="3302808" y="19402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0" name="空心弧 499"/>
          <p:cNvSpPr/>
          <p:nvPr/>
        </p:nvSpPr>
        <p:spPr>
          <a:xfrm>
            <a:off x="7716804" y="1345834"/>
            <a:ext cx="2146861" cy="2146861"/>
          </a:xfrm>
          <a:prstGeom prst="blockArc">
            <a:avLst>
              <a:gd name="adj1" fmla="val 12825912"/>
              <a:gd name="adj2" fmla="val 20600208"/>
              <a:gd name="adj3" fmla="val 7368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1" name="矩形 500"/>
          <p:cNvSpPr/>
          <p:nvPr/>
        </p:nvSpPr>
        <p:spPr>
          <a:xfrm>
            <a:off x="8239441" y="20037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49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600772" y="281866"/>
            <a:ext cx="499046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Grid-based Motion Statistics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09" y="1851200"/>
            <a:ext cx="3752381" cy="28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01" y="2332138"/>
            <a:ext cx="4774809" cy="2204762"/>
          </a:xfrm>
          <a:prstGeom prst="rect">
            <a:avLst/>
          </a:prstGeom>
        </p:spPr>
      </p:pic>
      <p:sp>
        <p:nvSpPr>
          <p:cNvPr id="473" name="矩形 472"/>
          <p:cNvSpPr/>
          <p:nvPr/>
        </p:nvSpPr>
        <p:spPr>
          <a:xfrm>
            <a:off x="2660493" y="5427823"/>
            <a:ext cx="7200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100" dirty="0"/>
              <a:t>JW </a:t>
            </a:r>
            <a:r>
              <a:rPr lang="en-US" altLang="zh-CN" sz="1100" dirty="0" err="1"/>
              <a:t>Bian</a:t>
            </a:r>
            <a:r>
              <a:rPr lang="en-US" altLang="zh-CN" sz="1100" dirty="0"/>
              <a:t>, WY Lin, Y Matsushita, SK Yeung, TD Nguyen, MM Cheng. </a:t>
            </a:r>
            <a:r>
              <a:rPr lang="en-US" altLang="zh-CN" sz="1100" dirty="0" err="1"/>
              <a:t>Gms</a:t>
            </a:r>
            <a:r>
              <a:rPr lang="en-US" altLang="zh-CN" sz="1100" dirty="0"/>
              <a:t>: Grid-based motion statistics for fast, ultra-robust feature correspondence. IEEE Conference on Computer Vision and Pattern Recognition (CVPR), 2017. 4.</a:t>
            </a:r>
            <a:endParaRPr lang="en-US" altLang="zh-CN" sz="1100" dirty="0"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16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600766" y="281866"/>
            <a:ext cx="499047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Grid-based Motion Statistics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19" y="1859128"/>
            <a:ext cx="3904762" cy="2657143"/>
          </a:xfrm>
          <a:prstGeom prst="rect">
            <a:avLst/>
          </a:prstGeom>
        </p:spPr>
      </p:pic>
      <p:sp>
        <p:nvSpPr>
          <p:cNvPr id="76" name="Text Placeholder 3"/>
          <p:cNvSpPr txBox="1">
            <a:spLocks/>
          </p:cNvSpPr>
          <p:nvPr/>
        </p:nvSpPr>
        <p:spPr>
          <a:xfrm>
            <a:off x="2603743" y="4673306"/>
            <a:ext cx="476092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/>
            <a:r>
              <a:rPr lang="en-US" altLang="zh-CN" b="1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SIFT </a:t>
            </a:r>
            <a:endParaRPr lang="en-US" altLang="zh-CN" b="1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7" name="Text Placeholder 3"/>
          <p:cNvSpPr txBox="1">
            <a:spLocks/>
          </p:cNvSpPr>
          <p:nvPr/>
        </p:nvSpPr>
        <p:spPr>
          <a:xfrm>
            <a:off x="4386180" y="4673306"/>
            <a:ext cx="509755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/>
            <a:r>
              <a:rPr lang="en-US" altLang="zh-CN" b="1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GMS </a:t>
            </a:r>
            <a:endParaRPr lang="en-US" altLang="zh-CN" b="1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12" y="1690742"/>
            <a:ext cx="3089896" cy="11540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512" y="3950665"/>
            <a:ext cx="3089896" cy="1190370"/>
          </a:xfrm>
          <a:prstGeom prst="rect">
            <a:avLst/>
          </a:prstGeom>
        </p:spPr>
      </p:pic>
      <p:sp>
        <p:nvSpPr>
          <p:cNvPr id="80" name="Text Placeholder 3"/>
          <p:cNvSpPr txBox="1">
            <a:spLocks/>
          </p:cNvSpPr>
          <p:nvPr/>
        </p:nvSpPr>
        <p:spPr>
          <a:xfrm>
            <a:off x="8031201" y="3048454"/>
            <a:ext cx="1457130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/>
            <a:r>
              <a:rPr lang="en-US" altLang="zh-CN" b="1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SIFT + RANSAC </a:t>
            </a:r>
            <a:endParaRPr lang="en-US" altLang="zh-CN" b="1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1" name="Text Placeholder 3"/>
          <p:cNvSpPr txBox="1">
            <a:spLocks/>
          </p:cNvSpPr>
          <p:nvPr/>
        </p:nvSpPr>
        <p:spPr>
          <a:xfrm>
            <a:off x="7730637" y="5359854"/>
            <a:ext cx="2058257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/>
            <a:r>
              <a:rPr lang="en-US" altLang="zh-CN" b="1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GMS without RANSAC </a:t>
            </a:r>
            <a:endParaRPr lang="en-US" altLang="zh-CN" b="1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61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649934" y="281866"/>
            <a:ext cx="28921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GMS + RANSAC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708455" y="1887643"/>
            <a:ext cx="4451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u="none" strike="noStrike" kern="0" cap="none" spc="0" normalizeH="0" baseline="0" noProof="0" dirty="0" smtClean="0">
                <a:ln>
                  <a:noFill/>
                </a:ln>
                <a:solidFill>
                  <a:srgbClr val="53BAE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Combination of</a:t>
            </a:r>
            <a:r>
              <a:rPr kumimoji="0" lang="en-US" altLang="zh-CN" sz="2000" b="0" u="none" strike="noStrike" kern="0" cap="none" spc="0" normalizeH="0" noProof="0" dirty="0" smtClean="0">
                <a:ln>
                  <a:noFill/>
                </a:ln>
                <a:solidFill>
                  <a:srgbClr val="53BAE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GMS and RANSAC</a:t>
            </a:r>
            <a:endParaRPr kumimoji="0" lang="en-US" altLang="zh-CN" sz="2000" b="0" u="none" strike="noStrike" kern="0" cap="none" spc="0" normalizeH="0" baseline="0" noProof="0" dirty="0" smtClean="0">
              <a:ln>
                <a:noFill/>
              </a:ln>
              <a:solidFill>
                <a:srgbClr val="53BAE9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696923" y="1686952"/>
            <a:ext cx="759650" cy="759649"/>
            <a:chOff x="617423" y="4931143"/>
            <a:chExt cx="759650" cy="759649"/>
          </a:xfrm>
        </p:grpSpPr>
        <p:sp>
          <p:nvSpPr>
            <p:cNvPr id="84" name="椭圆 83"/>
            <p:cNvSpPr/>
            <p:nvPr/>
          </p:nvSpPr>
          <p:spPr>
            <a:xfrm>
              <a:off x="617423" y="4931143"/>
              <a:ext cx="759650" cy="759649"/>
            </a:xfrm>
            <a:prstGeom prst="ellipse">
              <a:avLst/>
            </a:prstGeom>
            <a:solidFill>
              <a:srgbClr val="53BAE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778568" y="5104701"/>
              <a:ext cx="437360" cy="412532"/>
              <a:chOff x="244475" y="2743200"/>
              <a:chExt cx="727075" cy="685800"/>
            </a:xfrm>
            <a:solidFill>
              <a:schemeClr val="bg1"/>
            </a:solidFill>
          </p:grpSpPr>
          <p:sp>
            <p:nvSpPr>
              <p:cNvPr id="86" name="Freeform 15"/>
              <p:cNvSpPr>
                <a:spLocks noEditPoints="1"/>
              </p:cNvSpPr>
              <p:nvPr/>
            </p:nvSpPr>
            <p:spPr bwMode="auto">
              <a:xfrm>
                <a:off x="244475" y="3013075"/>
                <a:ext cx="204788" cy="415925"/>
              </a:xfrm>
              <a:custGeom>
                <a:avLst/>
                <a:gdLst>
                  <a:gd name="T0" fmla="*/ 41 w 54"/>
                  <a:gd name="T1" fmla="*/ 13 h 109"/>
                  <a:gd name="T2" fmla="*/ 41 w 54"/>
                  <a:gd name="T3" fmla="*/ 47 h 109"/>
                  <a:gd name="T4" fmla="*/ 13 w 54"/>
                  <a:gd name="T5" fmla="*/ 47 h 109"/>
                  <a:gd name="T6" fmla="*/ 13 w 54"/>
                  <a:gd name="T7" fmla="*/ 13 h 109"/>
                  <a:gd name="T8" fmla="*/ 41 w 54"/>
                  <a:gd name="T9" fmla="*/ 13 h 109"/>
                  <a:gd name="T10" fmla="*/ 50 w 54"/>
                  <a:gd name="T11" fmla="*/ 0 h 109"/>
                  <a:gd name="T12" fmla="*/ 4 w 54"/>
                  <a:gd name="T13" fmla="*/ 0 h 109"/>
                  <a:gd name="T14" fmla="*/ 0 w 54"/>
                  <a:gd name="T15" fmla="*/ 5 h 109"/>
                  <a:gd name="T16" fmla="*/ 0 w 54"/>
                  <a:gd name="T17" fmla="*/ 105 h 109"/>
                  <a:gd name="T18" fmla="*/ 4 w 54"/>
                  <a:gd name="T19" fmla="*/ 109 h 109"/>
                  <a:gd name="T20" fmla="*/ 50 w 54"/>
                  <a:gd name="T21" fmla="*/ 109 h 109"/>
                  <a:gd name="T22" fmla="*/ 54 w 54"/>
                  <a:gd name="T23" fmla="*/ 105 h 109"/>
                  <a:gd name="T24" fmla="*/ 54 w 54"/>
                  <a:gd name="T25" fmla="*/ 5 h 109"/>
                  <a:gd name="T26" fmla="*/ 50 w 54"/>
                  <a:gd name="T2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109">
                    <a:moveTo>
                      <a:pt x="41" y="13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7"/>
                      <a:pt x="2" y="109"/>
                      <a:pt x="4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2" y="109"/>
                      <a:pt x="54" y="107"/>
                      <a:pt x="54" y="10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6"/>
              <p:cNvSpPr>
                <a:spLocks noEditPoints="1"/>
              </p:cNvSpPr>
              <p:nvPr/>
            </p:nvSpPr>
            <p:spPr bwMode="auto">
              <a:xfrm>
                <a:off x="500063" y="2914650"/>
                <a:ext cx="207963" cy="514350"/>
              </a:xfrm>
              <a:custGeom>
                <a:avLst/>
                <a:gdLst>
                  <a:gd name="T0" fmla="*/ 42 w 55"/>
                  <a:gd name="T1" fmla="*/ 13 h 135"/>
                  <a:gd name="T2" fmla="*/ 42 w 55"/>
                  <a:gd name="T3" fmla="*/ 81 h 135"/>
                  <a:gd name="T4" fmla="*/ 13 w 55"/>
                  <a:gd name="T5" fmla="*/ 81 h 135"/>
                  <a:gd name="T6" fmla="*/ 13 w 55"/>
                  <a:gd name="T7" fmla="*/ 13 h 135"/>
                  <a:gd name="T8" fmla="*/ 42 w 55"/>
                  <a:gd name="T9" fmla="*/ 13 h 135"/>
                  <a:gd name="T10" fmla="*/ 51 w 55"/>
                  <a:gd name="T11" fmla="*/ 0 h 135"/>
                  <a:gd name="T12" fmla="*/ 5 w 55"/>
                  <a:gd name="T13" fmla="*/ 0 h 135"/>
                  <a:gd name="T14" fmla="*/ 0 w 55"/>
                  <a:gd name="T15" fmla="*/ 5 h 135"/>
                  <a:gd name="T16" fmla="*/ 0 w 55"/>
                  <a:gd name="T17" fmla="*/ 131 h 135"/>
                  <a:gd name="T18" fmla="*/ 5 w 55"/>
                  <a:gd name="T19" fmla="*/ 135 h 135"/>
                  <a:gd name="T20" fmla="*/ 51 w 55"/>
                  <a:gd name="T21" fmla="*/ 135 h 135"/>
                  <a:gd name="T22" fmla="*/ 55 w 55"/>
                  <a:gd name="T23" fmla="*/ 131 h 135"/>
                  <a:gd name="T24" fmla="*/ 55 w 55"/>
                  <a:gd name="T25" fmla="*/ 5 h 135"/>
                  <a:gd name="T26" fmla="*/ 51 w 5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35">
                    <a:moveTo>
                      <a:pt x="42" y="13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3"/>
                      <a:pt x="2" y="135"/>
                      <a:pt x="5" y="135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3" y="135"/>
                      <a:pt x="55" y="133"/>
                      <a:pt x="55" y="13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2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Freeform 17"/>
              <p:cNvSpPr>
                <a:spLocks noEditPoints="1"/>
              </p:cNvSpPr>
              <p:nvPr/>
            </p:nvSpPr>
            <p:spPr bwMode="auto">
              <a:xfrm>
                <a:off x="762000" y="2743200"/>
                <a:ext cx="209550" cy="685800"/>
              </a:xfrm>
              <a:custGeom>
                <a:avLst/>
                <a:gdLst>
                  <a:gd name="T0" fmla="*/ 42 w 55"/>
                  <a:gd name="T1" fmla="*/ 13 h 180"/>
                  <a:gd name="T2" fmla="*/ 42 w 55"/>
                  <a:gd name="T3" fmla="*/ 96 h 180"/>
                  <a:gd name="T4" fmla="*/ 13 w 55"/>
                  <a:gd name="T5" fmla="*/ 96 h 180"/>
                  <a:gd name="T6" fmla="*/ 13 w 55"/>
                  <a:gd name="T7" fmla="*/ 13 h 180"/>
                  <a:gd name="T8" fmla="*/ 42 w 55"/>
                  <a:gd name="T9" fmla="*/ 13 h 180"/>
                  <a:gd name="T10" fmla="*/ 50 w 55"/>
                  <a:gd name="T11" fmla="*/ 0 h 180"/>
                  <a:gd name="T12" fmla="*/ 4 w 55"/>
                  <a:gd name="T13" fmla="*/ 0 h 180"/>
                  <a:gd name="T14" fmla="*/ 0 w 55"/>
                  <a:gd name="T15" fmla="*/ 4 h 180"/>
                  <a:gd name="T16" fmla="*/ 0 w 55"/>
                  <a:gd name="T17" fmla="*/ 176 h 180"/>
                  <a:gd name="T18" fmla="*/ 4 w 55"/>
                  <a:gd name="T19" fmla="*/ 180 h 180"/>
                  <a:gd name="T20" fmla="*/ 50 w 55"/>
                  <a:gd name="T21" fmla="*/ 180 h 180"/>
                  <a:gd name="T22" fmla="*/ 55 w 55"/>
                  <a:gd name="T23" fmla="*/ 176 h 180"/>
                  <a:gd name="T24" fmla="*/ 55 w 55"/>
                  <a:gd name="T25" fmla="*/ 4 h 180"/>
                  <a:gd name="T26" fmla="*/ 50 w 55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80">
                    <a:moveTo>
                      <a:pt x="42" y="13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8"/>
                      <a:pt x="2" y="180"/>
                      <a:pt x="4" y="180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3" y="180"/>
                      <a:pt x="55" y="178"/>
                      <a:pt x="55" y="176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06" name="组合 105"/>
          <p:cNvGrpSpPr/>
          <p:nvPr/>
        </p:nvGrpSpPr>
        <p:grpSpPr>
          <a:xfrm>
            <a:off x="1659716" y="3197916"/>
            <a:ext cx="751188" cy="751188"/>
            <a:chOff x="6443245" y="3204483"/>
            <a:chExt cx="751188" cy="751188"/>
          </a:xfrm>
        </p:grpSpPr>
        <p:sp>
          <p:nvSpPr>
            <p:cNvPr id="107" name="椭圆 106"/>
            <p:cNvSpPr/>
            <p:nvPr/>
          </p:nvSpPr>
          <p:spPr>
            <a:xfrm>
              <a:off x="6443245" y="3204483"/>
              <a:ext cx="751188" cy="751188"/>
            </a:xfrm>
            <a:prstGeom prst="ellipse">
              <a:avLst/>
            </a:prstGeom>
            <a:solidFill>
              <a:srgbClr val="53BAE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Freeform 33"/>
            <p:cNvSpPr>
              <a:spLocks noEditPoints="1"/>
            </p:cNvSpPr>
            <p:nvPr/>
          </p:nvSpPr>
          <p:spPr bwMode="auto">
            <a:xfrm>
              <a:off x="6534210" y="3329085"/>
              <a:ext cx="554928" cy="455936"/>
            </a:xfrm>
            <a:custGeom>
              <a:avLst/>
              <a:gdLst>
                <a:gd name="T0" fmla="*/ 221 w 244"/>
                <a:gd name="T1" fmla="*/ 66 h 200"/>
                <a:gd name="T2" fmla="*/ 207 w 244"/>
                <a:gd name="T3" fmla="*/ 80 h 200"/>
                <a:gd name="T4" fmla="*/ 221 w 244"/>
                <a:gd name="T5" fmla="*/ 93 h 200"/>
                <a:gd name="T6" fmla="*/ 235 w 244"/>
                <a:gd name="T7" fmla="*/ 80 h 200"/>
                <a:gd name="T8" fmla="*/ 221 w 244"/>
                <a:gd name="T9" fmla="*/ 66 h 200"/>
                <a:gd name="T10" fmla="*/ 23 w 244"/>
                <a:gd name="T11" fmla="*/ 66 h 200"/>
                <a:gd name="T12" fmla="*/ 9 w 244"/>
                <a:gd name="T13" fmla="*/ 80 h 200"/>
                <a:gd name="T14" fmla="*/ 23 w 244"/>
                <a:gd name="T15" fmla="*/ 93 h 200"/>
                <a:gd name="T16" fmla="*/ 37 w 244"/>
                <a:gd name="T17" fmla="*/ 80 h 200"/>
                <a:gd name="T18" fmla="*/ 23 w 244"/>
                <a:gd name="T19" fmla="*/ 66 h 200"/>
                <a:gd name="T20" fmla="*/ 180 w 244"/>
                <a:gd name="T21" fmla="*/ 41 h 200"/>
                <a:gd name="T22" fmla="*/ 160 w 244"/>
                <a:gd name="T23" fmla="*/ 61 h 200"/>
                <a:gd name="T24" fmla="*/ 180 w 244"/>
                <a:gd name="T25" fmla="*/ 82 h 200"/>
                <a:gd name="T26" fmla="*/ 201 w 244"/>
                <a:gd name="T27" fmla="*/ 61 h 200"/>
                <a:gd name="T28" fmla="*/ 180 w 244"/>
                <a:gd name="T29" fmla="*/ 41 h 200"/>
                <a:gd name="T30" fmla="*/ 244 w 244"/>
                <a:gd name="T31" fmla="*/ 166 h 200"/>
                <a:gd name="T32" fmla="*/ 220 w 244"/>
                <a:gd name="T33" fmla="*/ 166 h 200"/>
                <a:gd name="T34" fmla="*/ 220 w 244"/>
                <a:gd name="T35" fmla="*/ 123 h 200"/>
                <a:gd name="T36" fmla="*/ 215 w 244"/>
                <a:gd name="T37" fmla="*/ 102 h 200"/>
                <a:gd name="T38" fmla="*/ 221 w 244"/>
                <a:gd name="T39" fmla="*/ 101 h 200"/>
                <a:gd name="T40" fmla="*/ 244 w 244"/>
                <a:gd name="T41" fmla="*/ 124 h 200"/>
                <a:gd name="T42" fmla="*/ 244 w 244"/>
                <a:gd name="T43" fmla="*/ 166 h 200"/>
                <a:gd name="T44" fmla="*/ 64 w 244"/>
                <a:gd name="T45" fmla="*/ 41 h 200"/>
                <a:gd name="T46" fmla="*/ 43 w 244"/>
                <a:gd name="T47" fmla="*/ 61 h 200"/>
                <a:gd name="T48" fmla="*/ 64 w 244"/>
                <a:gd name="T49" fmla="*/ 82 h 200"/>
                <a:gd name="T50" fmla="*/ 84 w 244"/>
                <a:gd name="T51" fmla="*/ 61 h 200"/>
                <a:gd name="T52" fmla="*/ 64 w 244"/>
                <a:gd name="T53" fmla="*/ 41 h 200"/>
                <a:gd name="T54" fmla="*/ 23 w 244"/>
                <a:gd name="T55" fmla="*/ 101 h 200"/>
                <a:gd name="T56" fmla="*/ 29 w 244"/>
                <a:gd name="T57" fmla="*/ 102 h 200"/>
                <a:gd name="T58" fmla="*/ 24 w 244"/>
                <a:gd name="T59" fmla="*/ 123 h 200"/>
                <a:gd name="T60" fmla="*/ 24 w 244"/>
                <a:gd name="T61" fmla="*/ 166 h 200"/>
                <a:gd name="T62" fmla="*/ 0 w 244"/>
                <a:gd name="T63" fmla="*/ 166 h 200"/>
                <a:gd name="T64" fmla="*/ 0 w 244"/>
                <a:gd name="T65" fmla="*/ 124 h 200"/>
                <a:gd name="T66" fmla="*/ 23 w 244"/>
                <a:gd name="T67" fmla="*/ 101 h 200"/>
                <a:gd name="T68" fmla="*/ 122 w 244"/>
                <a:gd name="T69" fmla="*/ 0 h 200"/>
                <a:gd name="T70" fmla="*/ 92 w 244"/>
                <a:gd name="T71" fmla="*/ 30 h 200"/>
                <a:gd name="T72" fmla="*/ 122 w 244"/>
                <a:gd name="T73" fmla="*/ 60 h 200"/>
                <a:gd name="T74" fmla="*/ 152 w 244"/>
                <a:gd name="T75" fmla="*/ 30 h 200"/>
                <a:gd name="T76" fmla="*/ 122 w 244"/>
                <a:gd name="T77" fmla="*/ 0 h 200"/>
                <a:gd name="T78" fmla="*/ 213 w 244"/>
                <a:gd name="T79" fmla="*/ 182 h 200"/>
                <a:gd name="T80" fmla="*/ 177 w 244"/>
                <a:gd name="T81" fmla="*/ 182 h 200"/>
                <a:gd name="T82" fmla="*/ 177 w 244"/>
                <a:gd name="T83" fmla="*/ 116 h 200"/>
                <a:gd name="T84" fmla="*/ 171 w 244"/>
                <a:gd name="T85" fmla="*/ 91 h 200"/>
                <a:gd name="T86" fmla="*/ 180 w 244"/>
                <a:gd name="T87" fmla="*/ 90 h 200"/>
                <a:gd name="T88" fmla="*/ 213 w 244"/>
                <a:gd name="T89" fmla="*/ 123 h 200"/>
                <a:gd name="T90" fmla="*/ 213 w 244"/>
                <a:gd name="T91" fmla="*/ 182 h 200"/>
                <a:gd name="T92" fmla="*/ 67 w 244"/>
                <a:gd name="T93" fmla="*/ 116 h 200"/>
                <a:gd name="T94" fmla="*/ 67 w 244"/>
                <a:gd name="T95" fmla="*/ 182 h 200"/>
                <a:gd name="T96" fmla="*/ 31 w 244"/>
                <a:gd name="T97" fmla="*/ 182 h 200"/>
                <a:gd name="T98" fmla="*/ 31 w 244"/>
                <a:gd name="T99" fmla="*/ 123 h 200"/>
                <a:gd name="T100" fmla="*/ 64 w 244"/>
                <a:gd name="T101" fmla="*/ 90 h 200"/>
                <a:gd name="T102" fmla="*/ 73 w 244"/>
                <a:gd name="T103" fmla="*/ 91 h 200"/>
                <a:gd name="T104" fmla="*/ 67 w 244"/>
                <a:gd name="T105" fmla="*/ 116 h 200"/>
                <a:gd name="T106" fmla="*/ 74 w 244"/>
                <a:gd name="T107" fmla="*/ 200 h 200"/>
                <a:gd name="T108" fmla="*/ 170 w 244"/>
                <a:gd name="T109" fmla="*/ 200 h 200"/>
                <a:gd name="T110" fmla="*/ 170 w 244"/>
                <a:gd name="T111" fmla="*/ 116 h 200"/>
                <a:gd name="T112" fmla="*/ 122 w 244"/>
                <a:gd name="T113" fmla="*/ 69 h 200"/>
                <a:gd name="T114" fmla="*/ 74 w 244"/>
                <a:gd name="T115" fmla="*/ 116 h 200"/>
                <a:gd name="T116" fmla="*/ 74 w 244"/>
                <a:gd name="T11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2669500" y="3344302"/>
            <a:ext cx="5855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u="none" strike="noStrike" kern="0" cap="none" spc="0" normalizeH="0" baseline="0" noProof="0" dirty="0" smtClean="0">
                <a:ln>
                  <a:noFill/>
                </a:ln>
                <a:solidFill>
                  <a:srgbClr val="53BAE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GMS is not sufficient</a:t>
            </a:r>
            <a:r>
              <a:rPr kumimoji="0" lang="en-US" altLang="zh-CN" sz="2000" b="0" u="none" strike="noStrike" kern="0" cap="none" spc="0" normalizeH="0" noProof="0" dirty="0" smtClean="0">
                <a:ln>
                  <a:noFill/>
                </a:ln>
                <a:solidFill>
                  <a:srgbClr val="53BAE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for geometric verification</a:t>
            </a:r>
            <a:endParaRPr kumimoji="0" lang="en-US" altLang="zh-CN" sz="2000" b="0" u="none" strike="noStrike" kern="0" cap="none" spc="0" normalizeH="0" baseline="0" noProof="0" dirty="0" smtClean="0">
              <a:ln>
                <a:noFill/>
              </a:ln>
              <a:solidFill>
                <a:srgbClr val="53BAE9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752763" y="4800962"/>
            <a:ext cx="4638637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CN" b="1" dirty="0" smtClean="0">
                <a:solidFill>
                  <a:srgbClr val="53BA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 both efficiency and accuracy</a:t>
            </a:r>
            <a:endParaRPr lang="en-US" altLang="zh-CN" b="1" dirty="0">
              <a:solidFill>
                <a:srgbClr val="53BA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651485" y="4584700"/>
            <a:ext cx="759419" cy="762000"/>
            <a:chOff x="8469135" y="1590622"/>
            <a:chExt cx="561182" cy="561182"/>
          </a:xfrm>
        </p:grpSpPr>
        <p:sp>
          <p:nvSpPr>
            <p:cNvPr id="62" name="椭圆 61"/>
            <p:cNvSpPr/>
            <p:nvPr/>
          </p:nvSpPr>
          <p:spPr>
            <a:xfrm>
              <a:off x="8469135" y="1590622"/>
              <a:ext cx="561182" cy="561182"/>
            </a:xfrm>
            <a:prstGeom prst="ellipse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8603619" y="1779293"/>
              <a:ext cx="292209" cy="201257"/>
              <a:chOff x="9641770" y="1952307"/>
              <a:chExt cx="219923" cy="151470"/>
            </a:xfrm>
          </p:grpSpPr>
          <p:sp>
            <p:nvSpPr>
              <p:cNvPr id="64" name="Rectangle 27"/>
              <p:cNvSpPr>
                <a:spLocks noChangeArrowheads="1"/>
              </p:cNvSpPr>
              <p:nvPr/>
            </p:nvSpPr>
            <p:spPr bwMode="auto">
              <a:xfrm>
                <a:off x="9682550" y="2014206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Rectangle 28"/>
              <p:cNvSpPr>
                <a:spLocks noChangeArrowheads="1"/>
              </p:cNvSpPr>
              <p:nvPr/>
            </p:nvSpPr>
            <p:spPr bwMode="auto">
              <a:xfrm>
                <a:off x="9724059" y="2014206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Rectangle 29"/>
              <p:cNvSpPr>
                <a:spLocks noChangeArrowheads="1"/>
              </p:cNvSpPr>
              <p:nvPr/>
            </p:nvSpPr>
            <p:spPr bwMode="auto">
              <a:xfrm>
                <a:off x="9765568" y="2014206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Rectangle 30"/>
              <p:cNvSpPr>
                <a:spLocks noChangeArrowheads="1"/>
              </p:cNvSpPr>
              <p:nvPr/>
            </p:nvSpPr>
            <p:spPr bwMode="auto">
              <a:xfrm>
                <a:off x="9807077" y="2014206"/>
                <a:ext cx="13108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Rectangle 31"/>
              <p:cNvSpPr>
                <a:spLocks noChangeArrowheads="1"/>
              </p:cNvSpPr>
              <p:nvPr/>
            </p:nvSpPr>
            <p:spPr bwMode="auto">
              <a:xfrm>
                <a:off x="9682550" y="1986533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Rectangle 32"/>
              <p:cNvSpPr>
                <a:spLocks noChangeArrowheads="1"/>
              </p:cNvSpPr>
              <p:nvPr/>
            </p:nvSpPr>
            <p:spPr bwMode="auto">
              <a:xfrm>
                <a:off x="9724059" y="1986533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Rectangle 33"/>
              <p:cNvSpPr>
                <a:spLocks noChangeArrowheads="1"/>
              </p:cNvSpPr>
              <p:nvPr/>
            </p:nvSpPr>
            <p:spPr bwMode="auto">
              <a:xfrm>
                <a:off x="9765568" y="1986533"/>
                <a:ext cx="13836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34"/>
              <p:cNvSpPr>
                <a:spLocks noChangeArrowheads="1"/>
              </p:cNvSpPr>
              <p:nvPr/>
            </p:nvSpPr>
            <p:spPr bwMode="auto">
              <a:xfrm>
                <a:off x="9807077" y="1986533"/>
                <a:ext cx="13108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Rectangle 35"/>
              <p:cNvSpPr>
                <a:spLocks noChangeArrowheads="1"/>
              </p:cNvSpPr>
              <p:nvPr/>
            </p:nvSpPr>
            <p:spPr bwMode="auto">
              <a:xfrm>
                <a:off x="9696387" y="2055714"/>
                <a:ext cx="110690" cy="138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6"/>
              <p:cNvSpPr>
                <a:spLocks/>
              </p:cNvSpPr>
              <p:nvPr/>
            </p:nvSpPr>
            <p:spPr bwMode="auto">
              <a:xfrm>
                <a:off x="9641770" y="1952307"/>
                <a:ext cx="219923" cy="151470"/>
              </a:xfrm>
              <a:custGeom>
                <a:avLst/>
                <a:gdLst>
                  <a:gd name="T0" fmla="*/ 302 w 302"/>
                  <a:gd name="T1" fmla="*/ 208 h 208"/>
                  <a:gd name="T2" fmla="*/ 0 w 302"/>
                  <a:gd name="T3" fmla="*/ 208 h 208"/>
                  <a:gd name="T4" fmla="*/ 0 w 302"/>
                  <a:gd name="T5" fmla="*/ 28 h 208"/>
                  <a:gd name="T6" fmla="*/ 19 w 302"/>
                  <a:gd name="T7" fmla="*/ 28 h 208"/>
                  <a:gd name="T8" fmla="*/ 19 w 302"/>
                  <a:gd name="T9" fmla="*/ 189 h 208"/>
                  <a:gd name="T10" fmla="*/ 283 w 302"/>
                  <a:gd name="T11" fmla="*/ 189 h 208"/>
                  <a:gd name="T12" fmla="*/ 283 w 302"/>
                  <a:gd name="T13" fmla="*/ 19 h 208"/>
                  <a:gd name="T14" fmla="*/ 0 w 302"/>
                  <a:gd name="T15" fmla="*/ 19 h 208"/>
                  <a:gd name="T16" fmla="*/ 0 w 302"/>
                  <a:gd name="T17" fmla="*/ 0 h 208"/>
                  <a:gd name="T18" fmla="*/ 302 w 302"/>
                  <a:gd name="T19" fmla="*/ 0 h 208"/>
                  <a:gd name="T20" fmla="*/ 302 w 302"/>
                  <a:gd name="T21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208">
                    <a:moveTo>
                      <a:pt x="302" y="208"/>
                    </a:moveTo>
                    <a:lnTo>
                      <a:pt x="0" y="208"/>
                    </a:lnTo>
                    <a:lnTo>
                      <a:pt x="0" y="28"/>
                    </a:lnTo>
                    <a:lnTo>
                      <a:pt x="19" y="28"/>
                    </a:lnTo>
                    <a:lnTo>
                      <a:pt x="19" y="189"/>
                    </a:lnTo>
                    <a:lnTo>
                      <a:pt x="283" y="189"/>
                    </a:lnTo>
                    <a:lnTo>
                      <a:pt x="283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302" y="0"/>
                    </a:lnTo>
                    <a:lnTo>
                      <a:pt x="302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221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649934" y="281866"/>
            <a:ext cx="28921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GMS + RANSAC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41" y="797648"/>
            <a:ext cx="5827262" cy="6060352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431877" y="1125247"/>
            <a:ext cx="11328247" cy="4828091"/>
            <a:chOff x="505976" y="1122197"/>
            <a:chExt cx="8131822" cy="3465777"/>
          </a:xfrm>
        </p:grpSpPr>
        <p:sp>
          <p:nvSpPr>
            <p:cNvPr id="70" name="矩形 69"/>
            <p:cNvSpPr/>
            <p:nvPr/>
          </p:nvSpPr>
          <p:spPr>
            <a:xfrm>
              <a:off x="505976" y="1122197"/>
              <a:ext cx="8130024" cy="667528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25646" y="1504297"/>
              <a:ext cx="392617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2487517" y="1271101"/>
              <a:ext cx="270643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BF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051018" y="1271098"/>
              <a:ext cx="608303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RANSAC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5906524" y="1279740"/>
              <a:ext cx="397220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GMS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7158943" y="1279736"/>
              <a:ext cx="1023703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GMS + RANSAC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551317" y="1970130"/>
              <a:ext cx="664181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cathedral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693430" y="2529780"/>
              <a:ext cx="370754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Ajay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676170" y="3089430"/>
              <a:ext cx="449001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D</a:t>
              </a:r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avid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585265" y="3649081"/>
              <a:ext cx="621605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elephant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821718" y="4208730"/>
              <a:ext cx="193547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5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506203" y="234937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06203" y="290902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506203" y="346867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06203" y="402832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06203" y="4587974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矩形 85"/>
          <p:cNvSpPr/>
          <p:nvPr/>
        </p:nvSpPr>
        <p:spPr>
          <a:xfrm>
            <a:off x="2977515" y="1689624"/>
            <a:ext cx="82266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921548" y="1713680"/>
            <a:ext cx="82266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</a:t>
            </a:r>
          </a:p>
        </p:txBody>
      </p:sp>
      <p:sp>
        <p:nvSpPr>
          <p:cNvPr id="88" name="矩形 87"/>
          <p:cNvSpPr/>
          <p:nvPr/>
        </p:nvSpPr>
        <p:spPr>
          <a:xfrm>
            <a:off x="5924183" y="1709668"/>
            <a:ext cx="80663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Time (s)</a:t>
            </a:r>
          </a:p>
        </p:txBody>
      </p:sp>
      <p:sp>
        <p:nvSpPr>
          <p:cNvPr id="89" name="矩形 88"/>
          <p:cNvSpPr/>
          <p:nvPr/>
        </p:nvSpPr>
        <p:spPr>
          <a:xfrm>
            <a:off x="9513602" y="1709665"/>
            <a:ext cx="82266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</a:t>
            </a:r>
          </a:p>
        </p:txBody>
      </p:sp>
      <p:sp>
        <p:nvSpPr>
          <p:cNvPr id="90" name="矩形 89"/>
          <p:cNvSpPr/>
          <p:nvPr/>
        </p:nvSpPr>
        <p:spPr>
          <a:xfrm>
            <a:off x="10516237" y="1705653"/>
            <a:ext cx="80663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Time (s)</a:t>
            </a:r>
          </a:p>
        </p:txBody>
      </p:sp>
      <p:sp>
        <p:nvSpPr>
          <p:cNvPr id="91" name="矩形 90"/>
          <p:cNvSpPr/>
          <p:nvPr/>
        </p:nvSpPr>
        <p:spPr>
          <a:xfrm>
            <a:off x="7834272" y="1685612"/>
            <a:ext cx="82266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3097740" y="2310083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9586</a:t>
            </a:r>
          </a:p>
        </p:txBody>
      </p:sp>
      <p:sp>
        <p:nvSpPr>
          <p:cNvPr id="93" name="矩形 92"/>
          <p:cNvSpPr/>
          <p:nvPr/>
        </p:nvSpPr>
        <p:spPr>
          <a:xfrm>
            <a:off x="4969984" y="2306480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2787</a:t>
            </a:r>
          </a:p>
        </p:txBody>
      </p:sp>
      <p:sp>
        <p:nvSpPr>
          <p:cNvPr id="94" name="矩形 93"/>
          <p:cNvSpPr/>
          <p:nvPr/>
        </p:nvSpPr>
        <p:spPr>
          <a:xfrm>
            <a:off x="5970515" y="2307943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0.133</a:t>
            </a:r>
          </a:p>
        </p:txBody>
      </p:sp>
      <p:sp>
        <p:nvSpPr>
          <p:cNvPr id="95" name="矩形 94"/>
          <p:cNvSpPr/>
          <p:nvPr/>
        </p:nvSpPr>
        <p:spPr>
          <a:xfrm>
            <a:off x="9586112" y="2314496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2936</a:t>
            </a:r>
          </a:p>
        </p:txBody>
      </p:sp>
      <p:sp>
        <p:nvSpPr>
          <p:cNvPr id="96" name="矩形 95"/>
          <p:cNvSpPr/>
          <p:nvPr/>
        </p:nvSpPr>
        <p:spPr>
          <a:xfrm>
            <a:off x="10586643" y="2315959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0.010</a:t>
            </a:r>
          </a:p>
        </p:txBody>
      </p:sp>
      <p:sp>
        <p:nvSpPr>
          <p:cNvPr id="97" name="矩形 96"/>
          <p:cNvSpPr/>
          <p:nvPr/>
        </p:nvSpPr>
        <p:spPr>
          <a:xfrm>
            <a:off x="7954497" y="2317685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3889</a:t>
            </a:r>
          </a:p>
        </p:txBody>
      </p:sp>
      <p:sp>
        <p:nvSpPr>
          <p:cNvPr id="98" name="矩形 97"/>
          <p:cNvSpPr/>
          <p:nvPr/>
        </p:nvSpPr>
        <p:spPr>
          <a:xfrm>
            <a:off x="3117790" y="3088123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8440</a:t>
            </a:r>
          </a:p>
        </p:txBody>
      </p:sp>
      <p:sp>
        <p:nvSpPr>
          <p:cNvPr id="99" name="矩形 98"/>
          <p:cNvSpPr/>
          <p:nvPr/>
        </p:nvSpPr>
        <p:spPr>
          <a:xfrm>
            <a:off x="4990034" y="3084520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2679</a:t>
            </a:r>
          </a:p>
        </p:txBody>
      </p:sp>
      <p:sp>
        <p:nvSpPr>
          <p:cNvPr id="100" name="矩形 99"/>
          <p:cNvSpPr/>
          <p:nvPr/>
        </p:nvSpPr>
        <p:spPr>
          <a:xfrm>
            <a:off x="5990565" y="3085983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0.125</a:t>
            </a:r>
          </a:p>
        </p:txBody>
      </p:sp>
      <p:sp>
        <p:nvSpPr>
          <p:cNvPr id="101" name="矩形 100"/>
          <p:cNvSpPr/>
          <p:nvPr/>
        </p:nvSpPr>
        <p:spPr>
          <a:xfrm>
            <a:off x="9606162" y="3092536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2555</a:t>
            </a:r>
          </a:p>
        </p:txBody>
      </p:sp>
      <p:sp>
        <p:nvSpPr>
          <p:cNvPr id="102" name="矩形 101"/>
          <p:cNvSpPr/>
          <p:nvPr/>
        </p:nvSpPr>
        <p:spPr>
          <a:xfrm>
            <a:off x="10606693" y="3093999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0.015</a:t>
            </a:r>
          </a:p>
        </p:txBody>
      </p:sp>
      <p:sp>
        <p:nvSpPr>
          <p:cNvPr id="103" name="矩形 102"/>
          <p:cNvSpPr/>
          <p:nvPr/>
        </p:nvSpPr>
        <p:spPr>
          <a:xfrm>
            <a:off x="7974547" y="3095725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4065</a:t>
            </a:r>
          </a:p>
        </p:txBody>
      </p:sp>
      <p:sp>
        <p:nvSpPr>
          <p:cNvPr id="104" name="矩形 103"/>
          <p:cNvSpPr/>
          <p:nvPr/>
        </p:nvSpPr>
        <p:spPr>
          <a:xfrm>
            <a:off x="3117792" y="3858148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8683</a:t>
            </a:r>
          </a:p>
        </p:txBody>
      </p:sp>
      <p:sp>
        <p:nvSpPr>
          <p:cNvPr id="105" name="矩形 104"/>
          <p:cNvSpPr/>
          <p:nvPr/>
        </p:nvSpPr>
        <p:spPr>
          <a:xfrm>
            <a:off x="4990036" y="3854545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1603</a:t>
            </a:r>
          </a:p>
        </p:txBody>
      </p:sp>
      <p:sp>
        <p:nvSpPr>
          <p:cNvPr id="106" name="矩形 105"/>
          <p:cNvSpPr/>
          <p:nvPr/>
        </p:nvSpPr>
        <p:spPr>
          <a:xfrm>
            <a:off x="5990567" y="3856008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0.128</a:t>
            </a:r>
          </a:p>
        </p:txBody>
      </p:sp>
      <p:sp>
        <p:nvSpPr>
          <p:cNvPr id="107" name="矩形 106"/>
          <p:cNvSpPr/>
          <p:nvPr/>
        </p:nvSpPr>
        <p:spPr>
          <a:xfrm>
            <a:off x="9606164" y="3862561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1733</a:t>
            </a:r>
          </a:p>
        </p:txBody>
      </p:sp>
      <p:sp>
        <p:nvSpPr>
          <p:cNvPr id="108" name="矩形 107"/>
          <p:cNvSpPr/>
          <p:nvPr/>
        </p:nvSpPr>
        <p:spPr>
          <a:xfrm>
            <a:off x="10606695" y="3864024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0.008</a:t>
            </a:r>
          </a:p>
        </p:txBody>
      </p:sp>
      <p:sp>
        <p:nvSpPr>
          <p:cNvPr id="109" name="矩形 108"/>
          <p:cNvSpPr/>
          <p:nvPr/>
        </p:nvSpPr>
        <p:spPr>
          <a:xfrm>
            <a:off x="7974549" y="3865750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2132</a:t>
            </a:r>
          </a:p>
        </p:txBody>
      </p:sp>
      <p:sp>
        <p:nvSpPr>
          <p:cNvPr id="110" name="矩形 109"/>
          <p:cNvSpPr/>
          <p:nvPr/>
        </p:nvSpPr>
        <p:spPr>
          <a:xfrm>
            <a:off x="3117790" y="4652235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9899</a:t>
            </a:r>
          </a:p>
        </p:txBody>
      </p:sp>
      <p:sp>
        <p:nvSpPr>
          <p:cNvPr id="111" name="矩形 110"/>
          <p:cNvSpPr/>
          <p:nvPr/>
        </p:nvSpPr>
        <p:spPr>
          <a:xfrm>
            <a:off x="4990034" y="4648632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3626</a:t>
            </a:r>
          </a:p>
        </p:txBody>
      </p:sp>
      <p:sp>
        <p:nvSpPr>
          <p:cNvPr id="112" name="矩形 111"/>
          <p:cNvSpPr/>
          <p:nvPr/>
        </p:nvSpPr>
        <p:spPr>
          <a:xfrm>
            <a:off x="5990565" y="4650095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0.132</a:t>
            </a:r>
          </a:p>
        </p:txBody>
      </p:sp>
      <p:sp>
        <p:nvSpPr>
          <p:cNvPr id="113" name="矩形 112"/>
          <p:cNvSpPr/>
          <p:nvPr/>
        </p:nvSpPr>
        <p:spPr>
          <a:xfrm>
            <a:off x="9606162" y="4656648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3315</a:t>
            </a:r>
          </a:p>
        </p:txBody>
      </p:sp>
      <p:sp>
        <p:nvSpPr>
          <p:cNvPr id="114" name="矩形 113"/>
          <p:cNvSpPr/>
          <p:nvPr/>
        </p:nvSpPr>
        <p:spPr>
          <a:xfrm>
            <a:off x="10606693" y="4658111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0.009</a:t>
            </a:r>
          </a:p>
        </p:txBody>
      </p:sp>
      <p:sp>
        <p:nvSpPr>
          <p:cNvPr id="115" name="矩形 114"/>
          <p:cNvSpPr/>
          <p:nvPr/>
        </p:nvSpPr>
        <p:spPr>
          <a:xfrm>
            <a:off x="7974547" y="4659837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4180</a:t>
            </a:r>
          </a:p>
        </p:txBody>
      </p:sp>
      <p:sp>
        <p:nvSpPr>
          <p:cNvPr id="153" name="矩形 152"/>
          <p:cNvSpPr/>
          <p:nvPr/>
        </p:nvSpPr>
        <p:spPr>
          <a:xfrm>
            <a:off x="3217179" y="5446335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54" name="矩形 153"/>
          <p:cNvSpPr/>
          <p:nvPr/>
        </p:nvSpPr>
        <p:spPr>
          <a:xfrm>
            <a:off x="5089423" y="5442732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55" name="矩形 154"/>
          <p:cNvSpPr/>
          <p:nvPr/>
        </p:nvSpPr>
        <p:spPr>
          <a:xfrm>
            <a:off x="6114801" y="5444195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56" name="矩形 155"/>
          <p:cNvSpPr/>
          <p:nvPr/>
        </p:nvSpPr>
        <p:spPr>
          <a:xfrm>
            <a:off x="9705551" y="5450748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57" name="矩形 156"/>
          <p:cNvSpPr/>
          <p:nvPr/>
        </p:nvSpPr>
        <p:spPr>
          <a:xfrm>
            <a:off x="10730929" y="545221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58" name="矩形 157"/>
          <p:cNvSpPr/>
          <p:nvPr/>
        </p:nvSpPr>
        <p:spPr>
          <a:xfrm>
            <a:off x="8073936" y="545393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59" name="矩形 158"/>
          <p:cNvSpPr/>
          <p:nvPr/>
        </p:nvSpPr>
        <p:spPr>
          <a:xfrm>
            <a:off x="2110998" y="6179681"/>
            <a:ext cx="7220081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ORB is used as feature detector in here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1485348" y="6538158"/>
            <a:ext cx="9218800" cy="56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Demo 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 be downloaded from my Github page:  </a:t>
            </a:r>
            <a:r>
              <a:rPr lang="en-US" altLang="zh-CN" sz="14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3" action="ppaction://hlinkfile"/>
              </a:rPr>
              <a:t>https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 action="ppaction://hlinkfile"/>
              </a:rPr>
              <a:t>://github.com/AIBluefisher/SfM/tree/master/src/feature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14000"/>
              </a:lnSpc>
            </a:pP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52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66" y="3559418"/>
            <a:ext cx="4733333" cy="3228571"/>
          </a:xfrm>
          <a:prstGeom prst="rect">
            <a:avLst/>
          </a:prstGeom>
        </p:spPr>
      </p:pic>
      <p:grpSp>
        <p:nvGrpSpPr>
          <p:cNvPr id="319" name="组合 318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20" name="椭圆 319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8" name="文本框 327"/>
          <p:cNvSpPr txBox="1"/>
          <p:nvPr/>
        </p:nvSpPr>
        <p:spPr>
          <a:xfrm>
            <a:off x="4649934" y="281866"/>
            <a:ext cx="28921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GMS + RANSAC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29" name="组合 328"/>
          <p:cNvGrpSpPr/>
          <p:nvPr/>
        </p:nvGrpSpPr>
        <p:grpSpPr>
          <a:xfrm>
            <a:off x="431877" y="1125247"/>
            <a:ext cx="11328247" cy="4828091"/>
            <a:chOff x="505976" y="1122197"/>
            <a:chExt cx="8131822" cy="3465777"/>
          </a:xfrm>
        </p:grpSpPr>
        <p:sp>
          <p:nvSpPr>
            <p:cNvPr id="330" name="矩形 329"/>
            <p:cNvSpPr/>
            <p:nvPr/>
          </p:nvSpPr>
          <p:spPr>
            <a:xfrm>
              <a:off x="505976" y="1122197"/>
              <a:ext cx="8130024" cy="667528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1" name="矩形 330"/>
            <p:cNvSpPr/>
            <p:nvPr/>
          </p:nvSpPr>
          <p:spPr>
            <a:xfrm>
              <a:off x="825646" y="1504297"/>
              <a:ext cx="392617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2" name="矩形 331"/>
            <p:cNvSpPr/>
            <p:nvPr/>
          </p:nvSpPr>
          <p:spPr>
            <a:xfrm>
              <a:off x="2487517" y="1271101"/>
              <a:ext cx="270643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BF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3" name="矩形 332"/>
            <p:cNvSpPr/>
            <p:nvPr/>
          </p:nvSpPr>
          <p:spPr>
            <a:xfrm>
              <a:off x="4051018" y="1271098"/>
              <a:ext cx="608303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RANSAC</a:t>
              </a:r>
            </a:p>
          </p:txBody>
        </p:sp>
        <p:sp>
          <p:nvSpPr>
            <p:cNvPr id="334" name="矩形 333"/>
            <p:cNvSpPr/>
            <p:nvPr/>
          </p:nvSpPr>
          <p:spPr>
            <a:xfrm>
              <a:off x="5906524" y="1279740"/>
              <a:ext cx="397220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GMS</a:t>
              </a:r>
            </a:p>
          </p:txBody>
        </p:sp>
        <p:sp>
          <p:nvSpPr>
            <p:cNvPr id="335" name="矩形 334"/>
            <p:cNvSpPr/>
            <p:nvPr/>
          </p:nvSpPr>
          <p:spPr>
            <a:xfrm>
              <a:off x="7158943" y="1279736"/>
              <a:ext cx="1023703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GMS + RANSAC</a:t>
              </a:r>
            </a:p>
          </p:txBody>
        </p:sp>
        <p:sp>
          <p:nvSpPr>
            <p:cNvPr id="336" name="矩形 335"/>
            <p:cNvSpPr/>
            <p:nvPr/>
          </p:nvSpPr>
          <p:spPr>
            <a:xfrm>
              <a:off x="551318" y="1970130"/>
              <a:ext cx="664180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cathedral</a:t>
              </a:r>
            </a:p>
          </p:txBody>
        </p:sp>
        <p:sp>
          <p:nvSpPr>
            <p:cNvPr id="337" name="矩形 336"/>
            <p:cNvSpPr/>
            <p:nvPr/>
          </p:nvSpPr>
          <p:spPr>
            <a:xfrm>
              <a:off x="693430" y="2529780"/>
              <a:ext cx="370754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Ajay</a:t>
              </a:r>
            </a:p>
          </p:txBody>
        </p:sp>
        <p:sp>
          <p:nvSpPr>
            <p:cNvPr id="338" name="矩形 337"/>
            <p:cNvSpPr/>
            <p:nvPr/>
          </p:nvSpPr>
          <p:spPr>
            <a:xfrm>
              <a:off x="676171" y="3089430"/>
              <a:ext cx="449000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David</a:t>
              </a:r>
              <a:endParaRPr lang="en-US" altLang="zh-CN" sz="1200" dirty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39" name="矩形 338"/>
            <p:cNvSpPr/>
            <p:nvPr/>
          </p:nvSpPr>
          <p:spPr>
            <a:xfrm>
              <a:off x="585265" y="3649081"/>
              <a:ext cx="621605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elephant</a:t>
              </a:r>
            </a:p>
          </p:txBody>
        </p:sp>
        <p:sp>
          <p:nvSpPr>
            <p:cNvPr id="340" name="矩形 339"/>
            <p:cNvSpPr/>
            <p:nvPr/>
          </p:nvSpPr>
          <p:spPr>
            <a:xfrm>
              <a:off x="821718" y="4208730"/>
              <a:ext cx="193547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5</a:t>
              </a:r>
            </a:p>
          </p:txBody>
        </p:sp>
        <p:cxnSp>
          <p:nvCxnSpPr>
            <p:cNvPr id="341" name="直接连接符 340"/>
            <p:cNvCxnSpPr/>
            <p:nvPr/>
          </p:nvCxnSpPr>
          <p:spPr>
            <a:xfrm>
              <a:off x="506203" y="234937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/>
            <p:cNvCxnSpPr/>
            <p:nvPr/>
          </p:nvCxnSpPr>
          <p:spPr>
            <a:xfrm>
              <a:off x="506203" y="290902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/>
            <p:cNvCxnSpPr/>
            <p:nvPr/>
          </p:nvCxnSpPr>
          <p:spPr>
            <a:xfrm>
              <a:off x="506203" y="346867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/>
            <p:cNvCxnSpPr/>
            <p:nvPr/>
          </p:nvCxnSpPr>
          <p:spPr>
            <a:xfrm>
              <a:off x="506203" y="402832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/>
            <p:cNvCxnSpPr/>
            <p:nvPr/>
          </p:nvCxnSpPr>
          <p:spPr>
            <a:xfrm>
              <a:off x="506203" y="4587974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6" name="矩形 345"/>
          <p:cNvSpPr/>
          <p:nvPr/>
        </p:nvSpPr>
        <p:spPr>
          <a:xfrm>
            <a:off x="2977515" y="1689624"/>
            <a:ext cx="82266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7" name="矩形 346"/>
          <p:cNvSpPr/>
          <p:nvPr/>
        </p:nvSpPr>
        <p:spPr>
          <a:xfrm>
            <a:off x="4921548" y="1713680"/>
            <a:ext cx="82266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</a:t>
            </a:r>
          </a:p>
        </p:txBody>
      </p:sp>
      <p:sp>
        <p:nvSpPr>
          <p:cNvPr id="348" name="矩形 347"/>
          <p:cNvSpPr/>
          <p:nvPr/>
        </p:nvSpPr>
        <p:spPr>
          <a:xfrm>
            <a:off x="5924183" y="1709668"/>
            <a:ext cx="80663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Time (s)</a:t>
            </a:r>
          </a:p>
        </p:txBody>
      </p:sp>
      <p:sp>
        <p:nvSpPr>
          <p:cNvPr id="349" name="矩形 348"/>
          <p:cNvSpPr/>
          <p:nvPr/>
        </p:nvSpPr>
        <p:spPr>
          <a:xfrm>
            <a:off x="9513602" y="1709665"/>
            <a:ext cx="82266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</a:t>
            </a:r>
          </a:p>
        </p:txBody>
      </p:sp>
      <p:sp>
        <p:nvSpPr>
          <p:cNvPr id="350" name="矩形 349"/>
          <p:cNvSpPr/>
          <p:nvPr/>
        </p:nvSpPr>
        <p:spPr>
          <a:xfrm>
            <a:off x="10516237" y="1705653"/>
            <a:ext cx="80663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Time (s)</a:t>
            </a:r>
          </a:p>
        </p:txBody>
      </p:sp>
      <p:sp>
        <p:nvSpPr>
          <p:cNvPr id="351" name="矩形 350"/>
          <p:cNvSpPr/>
          <p:nvPr/>
        </p:nvSpPr>
        <p:spPr>
          <a:xfrm>
            <a:off x="7834272" y="1685612"/>
            <a:ext cx="82266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Number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2" name="矩形 351"/>
          <p:cNvSpPr/>
          <p:nvPr/>
        </p:nvSpPr>
        <p:spPr>
          <a:xfrm>
            <a:off x="3097740" y="2310083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2359</a:t>
            </a:r>
          </a:p>
        </p:txBody>
      </p:sp>
      <p:sp>
        <p:nvSpPr>
          <p:cNvPr id="353" name="矩形 352"/>
          <p:cNvSpPr/>
          <p:nvPr/>
        </p:nvSpPr>
        <p:spPr>
          <a:xfrm>
            <a:off x="5019677" y="2306480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347</a:t>
            </a:r>
          </a:p>
        </p:txBody>
      </p:sp>
      <p:sp>
        <p:nvSpPr>
          <p:cNvPr id="354" name="矩形 353"/>
          <p:cNvSpPr/>
          <p:nvPr/>
        </p:nvSpPr>
        <p:spPr>
          <a:xfrm>
            <a:off x="5970515" y="2307943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0.038</a:t>
            </a:r>
          </a:p>
        </p:txBody>
      </p:sp>
      <p:sp>
        <p:nvSpPr>
          <p:cNvPr id="355" name="矩形 354"/>
          <p:cNvSpPr/>
          <p:nvPr/>
        </p:nvSpPr>
        <p:spPr>
          <a:xfrm>
            <a:off x="9635805" y="2314496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356" name="矩形 355"/>
          <p:cNvSpPr/>
          <p:nvPr/>
        </p:nvSpPr>
        <p:spPr>
          <a:xfrm>
            <a:off x="10586643" y="2315959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0.004</a:t>
            </a:r>
          </a:p>
        </p:txBody>
      </p:sp>
      <p:sp>
        <p:nvSpPr>
          <p:cNvPr id="357" name="矩形 356"/>
          <p:cNvSpPr/>
          <p:nvPr/>
        </p:nvSpPr>
        <p:spPr>
          <a:xfrm>
            <a:off x="8004190" y="2317685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410</a:t>
            </a:r>
          </a:p>
        </p:txBody>
      </p:sp>
      <p:sp>
        <p:nvSpPr>
          <p:cNvPr id="358" name="矩形 357"/>
          <p:cNvSpPr/>
          <p:nvPr/>
        </p:nvSpPr>
        <p:spPr>
          <a:xfrm>
            <a:off x="3167483" y="3088123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487</a:t>
            </a:r>
          </a:p>
        </p:txBody>
      </p:sp>
      <p:sp>
        <p:nvSpPr>
          <p:cNvPr id="359" name="矩形 358"/>
          <p:cNvSpPr/>
          <p:nvPr/>
        </p:nvSpPr>
        <p:spPr>
          <a:xfrm>
            <a:off x="5089420" y="3084520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70</a:t>
            </a:r>
          </a:p>
        </p:txBody>
      </p:sp>
      <p:sp>
        <p:nvSpPr>
          <p:cNvPr id="360" name="矩形 359"/>
          <p:cNvSpPr/>
          <p:nvPr/>
        </p:nvSpPr>
        <p:spPr>
          <a:xfrm>
            <a:off x="5990565" y="3085983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0.016</a:t>
            </a:r>
          </a:p>
        </p:txBody>
      </p:sp>
      <p:sp>
        <p:nvSpPr>
          <p:cNvPr id="361" name="矩形 360"/>
          <p:cNvSpPr/>
          <p:nvPr/>
        </p:nvSpPr>
        <p:spPr>
          <a:xfrm>
            <a:off x="9755241" y="3092536"/>
            <a:ext cx="28405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62" name="矩形 361"/>
          <p:cNvSpPr/>
          <p:nvPr/>
        </p:nvSpPr>
        <p:spPr>
          <a:xfrm>
            <a:off x="10606693" y="3093999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0.006</a:t>
            </a:r>
          </a:p>
        </p:txBody>
      </p:sp>
      <p:sp>
        <p:nvSpPr>
          <p:cNvPr id="363" name="矩形 362"/>
          <p:cNvSpPr/>
          <p:nvPr/>
        </p:nvSpPr>
        <p:spPr>
          <a:xfrm>
            <a:off x="8123626" y="3095725"/>
            <a:ext cx="28405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</a:t>
            </a:r>
          </a:p>
        </p:txBody>
      </p:sp>
      <p:sp>
        <p:nvSpPr>
          <p:cNvPr id="364" name="矩形 363"/>
          <p:cNvSpPr/>
          <p:nvPr/>
        </p:nvSpPr>
        <p:spPr>
          <a:xfrm>
            <a:off x="3167485" y="3858148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966</a:t>
            </a:r>
          </a:p>
        </p:txBody>
      </p:sp>
      <p:sp>
        <p:nvSpPr>
          <p:cNvPr id="365" name="矩形 364"/>
          <p:cNvSpPr/>
          <p:nvPr/>
        </p:nvSpPr>
        <p:spPr>
          <a:xfrm>
            <a:off x="5039729" y="3854545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101</a:t>
            </a:r>
          </a:p>
        </p:txBody>
      </p:sp>
      <p:sp>
        <p:nvSpPr>
          <p:cNvPr id="366" name="矩形 365"/>
          <p:cNvSpPr/>
          <p:nvPr/>
        </p:nvSpPr>
        <p:spPr>
          <a:xfrm>
            <a:off x="5990567" y="3856008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0.022</a:t>
            </a:r>
          </a:p>
        </p:txBody>
      </p:sp>
      <p:sp>
        <p:nvSpPr>
          <p:cNvPr id="367" name="矩形 366"/>
          <p:cNvSpPr/>
          <p:nvPr/>
        </p:nvSpPr>
        <p:spPr>
          <a:xfrm>
            <a:off x="9705550" y="386256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74</a:t>
            </a:r>
          </a:p>
        </p:txBody>
      </p:sp>
      <p:sp>
        <p:nvSpPr>
          <p:cNvPr id="368" name="矩形 367"/>
          <p:cNvSpPr/>
          <p:nvPr/>
        </p:nvSpPr>
        <p:spPr>
          <a:xfrm>
            <a:off x="10606695" y="3864024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0.003</a:t>
            </a:r>
          </a:p>
        </p:txBody>
      </p:sp>
      <p:sp>
        <p:nvSpPr>
          <p:cNvPr id="369" name="矩形 368"/>
          <p:cNvSpPr/>
          <p:nvPr/>
        </p:nvSpPr>
        <p:spPr>
          <a:xfrm>
            <a:off x="8073935" y="3865750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78</a:t>
            </a:r>
          </a:p>
        </p:txBody>
      </p:sp>
      <p:sp>
        <p:nvSpPr>
          <p:cNvPr id="370" name="矩形 369"/>
          <p:cNvSpPr/>
          <p:nvPr/>
        </p:nvSpPr>
        <p:spPr>
          <a:xfrm>
            <a:off x="3117790" y="4652235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1494</a:t>
            </a:r>
          </a:p>
        </p:txBody>
      </p:sp>
      <p:sp>
        <p:nvSpPr>
          <p:cNvPr id="371" name="矩形 370"/>
          <p:cNvSpPr/>
          <p:nvPr/>
        </p:nvSpPr>
        <p:spPr>
          <a:xfrm>
            <a:off x="5039727" y="4648632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615</a:t>
            </a:r>
          </a:p>
        </p:txBody>
      </p:sp>
      <p:sp>
        <p:nvSpPr>
          <p:cNvPr id="372" name="矩形 371"/>
          <p:cNvSpPr/>
          <p:nvPr/>
        </p:nvSpPr>
        <p:spPr>
          <a:xfrm>
            <a:off x="5990565" y="4650095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0.028</a:t>
            </a:r>
          </a:p>
        </p:txBody>
      </p:sp>
      <p:sp>
        <p:nvSpPr>
          <p:cNvPr id="373" name="矩形 372"/>
          <p:cNvSpPr/>
          <p:nvPr/>
        </p:nvSpPr>
        <p:spPr>
          <a:xfrm>
            <a:off x="9655855" y="4656648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421</a:t>
            </a:r>
          </a:p>
        </p:txBody>
      </p:sp>
      <p:sp>
        <p:nvSpPr>
          <p:cNvPr id="374" name="矩形 373"/>
          <p:cNvSpPr/>
          <p:nvPr/>
        </p:nvSpPr>
        <p:spPr>
          <a:xfrm>
            <a:off x="10606693" y="4658111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0.003</a:t>
            </a:r>
          </a:p>
        </p:txBody>
      </p:sp>
      <p:sp>
        <p:nvSpPr>
          <p:cNvPr id="375" name="矩形 374"/>
          <p:cNvSpPr/>
          <p:nvPr/>
        </p:nvSpPr>
        <p:spPr>
          <a:xfrm>
            <a:off x="8024240" y="4659837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446</a:t>
            </a:r>
          </a:p>
        </p:txBody>
      </p:sp>
      <p:sp>
        <p:nvSpPr>
          <p:cNvPr id="376" name="矩形 375"/>
          <p:cNvSpPr/>
          <p:nvPr/>
        </p:nvSpPr>
        <p:spPr>
          <a:xfrm>
            <a:off x="3217179" y="5446335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77" name="矩形 376"/>
          <p:cNvSpPr/>
          <p:nvPr/>
        </p:nvSpPr>
        <p:spPr>
          <a:xfrm>
            <a:off x="5089423" y="5442732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78" name="矩形 377"/>
          <p:cNvSpPr/>
          <p:nvPr/>
        </p:nvSpPr>
        <p:spPr>
          <a:xfrm>
            <a:off x="6114801" y="5444195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79" name="矩形 378"/>
          <p:cNvSpPr/>
          <p:nvPr/>
        </p:nvSpPr>
        <p:spPr>
          <a:xfrm>
            <a:off x="9705551" y="5450748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80" name="矩形 379"/>
          <p:cNvSpPr/>
          <p:nvPr/>
        </p:nvSpPr>
        <p:spPr>
          <a:xfrm>
            <a:off x="10730929" y="545221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81" name="矩形 380"/>
          <p:cNvSpPr/>
          <p:nvPr/>
        </p:nvSpPr>
        <p:spPr>
          <a:xfrm>
            <a:off x="8073936" y="545393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82" name="矩形 381"/>
          <p:cNvSpPr/>
          <p:nvPr/>
        </p:nvSpPr>
        <p:spPr>
          <a:xfrm>
            <a:off x="2104068" y="6041946"/>
            <a:ext cx="7220081" cy="31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SIFT is used as feature detector in here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4" name="矩形 383"/>
          <p:cNvSpPr/>
          <p:nvPr/>
        </p:nvSpPr>
        <p:spPr>
          <a:xfrm>
            <a:off x="1485348" y="6538158"/>
            <a:ext cx="9218800" cy="56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Demo 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 be downloaded from my Github page:  </a:t>
            </a:r>
            <a:r>
              <a:rPr lang="en-US" altLang="zh-CN" sz="14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3" action="ppaction://hlinkfile"/>
              </a:rPr>
              <a:t>https</a:t>
            </a:r>
            <a:r>
              <a:rPr lang="en-US" altLang="zh-CN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 action="ppaction://hlinkfile"/>
              </a:rPr>
              <a:t>://github.com/AIBluefisher/SfM/tree/master/src/feature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14000"/>
              </a:lnSpc>
            </a:pP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42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535851" y="281866"/>
            <a:ext cx="51203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Algorithm of Camera Cluster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2" name="图片 51" descr="C:\Users\chenyu\Desktop\3d_final_project\camera_cluster_flowchar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616" y="805086"/>
            <a:ext cx="5152283" cy="593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27" y="4371588"/>
            <a:ext cx="5733333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8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636310" y="281866"/>
            <a:ext cx="29193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Camera Cluster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71" y="1549605"/>
            <a:ext cx="4542857" cy="32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85" y="1654366"/>
            <a:ext cx="4571429" cy="3171429"/>
          </a:xfrm>
          <a:prstGeom prst="rect">
            <a:avLst/>
          </a:prstGeom>
        </p:spPr>
      </p:pic>
      <p:sp>
        <p:nvSpPr>
          <p:cNvPr id="16" name="Text Placeholder 3"/>
          <p:cNvSpPr txBox="1">
            <a:spLocks/>
          </p:cNvSpPr>
          <p:nvPr/>
        </p:nvSpPr>
        <p:spPr>
          <a:xfrm>
            <a:off x="1692053" y="5083102"/>
            <a:ext cx="1812997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/>
            <a:r>
              <a:rPr lang="en-US" altLang="zh-CN" sz="2000" b="1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Camera Poses</a:t>
            </a:r>
            <a:endParaRPr lang="en-US" altLang="zh-CN" sz="2000" b="1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7395561" y="5076481"/>
            <a:ext cx="324287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r"/>
            <a:r>
              <a:rPr lang="en-US" altLang="zh-CN" sz="2000" b="1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Camera Clustering Result</a:t>
            </a:r>
            <a:endParaRPr lang="en-US" altLang="zh-CN" sz="2000" b="1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23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rot="900000">
            <a:off x="5549532" y="5828665"/>
            <a:ext cx="1092937" cy="755668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solidFill>
              <a:srgbClr val="53B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80201" y="1476833"/>
            <a:ext cx="3031599" cy="9845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CONTENTS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717312" y="3744876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67956" y="3744876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833062" y="3744876"/>
            <a:ext cx="17121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070340" y="3744876"/>
            <a:ext cx="14051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FOUR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125106" y="3744876"/>
            <a:ext cx="122127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SIX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339516" y="3219959"/>
            <a:ext cx="19842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panose="020B0503020204020204" charset="-122"/>
              </a:rPr>
              <a:t>Introduction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494970" y="3219959"/>
            <a:ext cx="209389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panose="020B0503020204020204" charset="-122"/>
              </a:rPr>
              <a:t>Related Work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08703" y="3219959"/>
            <a:ext cx="175179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panose="020B0503020204020204" charset="-122"/>
              </a:rPr>
              <a:t>Our </a:t>
            </a:r>
            <a:r>
              <a:rPr lang="en-US" altLang="zh-CN" sz="2800" b="1" dirty="0" smtClean="0">
                <a:latin typeface="+mj-lt"/>
                <a:ea typeface="微软雅黑" panose="020B0503020204020204" charset="-122"/>
              </a:rPr>
              <a:t>Work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858999" y="3219959"/>
            <a:ext cx="197587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panose="020B0503020204020204" charset="-122"/>
              </a:rPr>
              <a:t>Experiments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856547" y="3192259"/>
            <a:ext cx="175179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panose="020B0503020204020204" charset="-122"/>
              </a:rPr>
              <a:t>References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652423" y="4220160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3805073" y="4220160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906923" y="4220160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972497" y="4220160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9970045" y="4220160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38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700970" y="281866"/>
            <a:ext cx="47900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Pipeline for Reconstruction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872" y="1397000"/>
            <a:ext cx="2548851" cy="1736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56" y="1397000"/>
            <a:ext cx="2465944" cy="16439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02327"/>
            <a:ext cx="2434013" cy="16226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9703" y="3346150"/>
            <a:ext cx="86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Pictures</a:t>
            </a:r>
            <a:endParaRPr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441" y="3396784"/>
            <a:ext cx="657143" cy="25714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414657" y="3357562"/>
            <a:ext cx="1787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Feature Matching</a:t>
            </a:r>
            <a:endParaRPr lang="en-US" altLang="zh-CN" sz="1400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277" y="3396784"/>
            <a:ext cx="657143" cy="2571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95044" y="3371466"/>
            <a:ext cx="203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Geometric Verifying</a:t>
            </a:r>
            <a:endParaRPr lang="en-US" altLang="zh-CN" sz="1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8824857" y="3396784"/>
            <a:ext cx="1925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Camera Clustering</a:t>
            </a:r>
            <a:endParaRPr lang="en-US" altLang="zh-CN" sz="14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70" y="3396782"/>
            <a:ext cx="657143" cy="2571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459115" y="4189834"/>
            <a:ext cx="657143" cy="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406" y="3938017"/>
            <a:ext cx="1813140" cy="225828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122749" y="4646977"/>
            <a:ext cx="3418898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Local Incremental SfM</a:t>
            </a:r>
            <a:endParaRPr lang="en-US" altLang="zh-CN" sz="36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11469" y="4810014"/>
            <a:ext cx="657143" cy="25714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338511" y="6196298"/>
            <a:ext cx="17510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Structure Merging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789506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649934" y="281866"/>
            <a:ext cx="28921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GMS + RANSAC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029496" y="4817579"/>
            <a:ext cx="6474005" cy="31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More features, more support and better result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" y="1503944"/>
            <a:ext cx="6036019" cy="22706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86" y="1503944"/>
            <a:ext cx="6026150" cy="226689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429848" y="4006224"/>
            <a:ext cx="309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GMS + RANSAC with ORB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24457" y="4006226"/>
            <a:ext cx="227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RANSAC with ORB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29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649934" y="281866"/>
            <a:ext cx="28921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GMS + RANSAC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057503" y="5910896"/>
            <a:ext cx="6474005" cy="31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little features, may fail in reconstruction</a:t>
            </a:r>
            <a:endParaRPr lang="en-US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84040" y="5361536"/>
            <a:ext cx="3090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GMS + RANSAC with SIFT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46080" y="5385450"/>
            <a:ext cx="227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RANSAC with SIFT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4" y="1432169"/>
            <a:ext cx="5321757" cy="35478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21" y="1432168"/>
            <a:ext cx="5321759" cy="35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02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9358" y="4899101"/>
            <a:ext cx="1600605" cy="731803"/>
          </a:xfrm>
          <a:prstGeom prst="rect">
            <a:avLst/>
          </a:prstGeom>
          <a:solidFill>
            <a:srgbClr val="53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20%</a:t>
            </a:r>
          </a:p>
        </p:txBody>
      </p:sp>
      <p:sp>
        <p:nvSpPr>
          <p:cNvPr id="30" name="矩形 29"/>
          <p:cNvSpPr/>
          <p:nvPr/>
        </p:nvSpPr>
        <p:spPr>
          <a:xfrm>
            <a:off x="7699396" y="4899101"/>
            <a:ext cx="3873249" cy="731803"/>
          </a:xfrm>
          <a:prstGeom prst="rect">
            <a:avLst/>
          </a:prstGeom>
          <a:solidFill>
            <a:srgbClr val="53BAE9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en-US" altLang="zh-CN" sz="28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17186" y="6030170"/>
            <a:ext cx="1666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ACRANSAC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108740" y="6130385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GMS + ACRANSAC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0" y="794080"/>
            <a:ext cx="5440228" cy="5320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46" y="729608"/>
            <a:ext cx="5496425" cy="54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24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17186" y="6030170"/>
            <a:ext cx="1666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ACRANSAC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108740" y="6108561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GMS + ACRANSAC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8" y="805087"/>
            <a:ext cx="5213680" cy="53034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32" y="683411"/>
            <a:ext cx="5528155" cy="54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81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17186" y="6030170"/>
            <a:ext cx="1666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ACRANSAC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995585" y="6024362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GMS + RANSAC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51" y="685849"/>
            <a:ext cx="5168696" cy="5414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1" y="805086"/>
            <a:ext cx="5414595" cy="5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13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027874" y="5983220"/>
            <a:ext cx="1666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ACRANSAC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995585" y="6024362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53BAE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GMS + RANSAC</a:t>
            </a:r>
            <a:endParaRPr lang="en-US" altLang="zh-CN" dirty="0">
              <a:solidFill>
                <a:srgbClr val="53BAE9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81862"/>
            <a:ext cx="5245101" cy="53810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98" y="758769"/>
            <a:ext cx="5529102" cy="53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51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26117" y="1177027"/>
            <a:ext cx="11334007" cy="4776311"/>
            <a:chOff x="501841" y="1159367"/>
            <a:chExt cx="8135957" cy="3428607"/>
          </a:xfrm>
        </p:grpSpPr>
        <p:sp>
          <p:nvSpPr>
            <p:cNvPr id="19" name="矩形 18"/>
            <p:cNvSpPr/>
            <p:nvPr/>
          </p:nvSpPr>
          <p:spPr>
            <a:xfrm>
              <a:off x="505976" y="1159367"/>
              <a:ext cx="8130024" cy="63035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72028" y="1482204"/>
              <a:ext cx="699852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Dataset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723375" y="1205833"/>
              <a:ext cx="973533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ACRANSAC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938144" y="1197193"/>
              <a:ext cx="1525866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GMS + ACRANSAC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72607" y="1987404"/>
              <a:ext cx="621605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elephant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5814" y="2547054"/>
              <a:ext cx="425987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high6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621512" y="3106704"/>
              <a:ext cx="558316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building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501841" y="3666355"/>
              <a:ext cx="788455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anyuanmen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597347" y="4226004"/>
              <a:ext cx="676838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cangzhou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6203" y="234937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06203" y="290902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06203" y="346867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06203" y="402832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06203" y="4587974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967143" y="1993314"/>
              <a:ext cx="275246" cy="22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28333C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52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4285911" y="3638039"/>
              <a:ext cx="132606" cy="2209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2360618" y="1665568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965567" y="166155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593628" y="1661554"/>
            <a:ext cx="66524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Points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262229" y="165754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182432" y="165754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085033" y="1649526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689982" y="165754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269916" y="1657544"/>
            <a:ext cx="66524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Points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914455" y="165353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822625" y="165353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016845" y="2334766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52</a:t>
            </a:r>
          </a:p>
        </p:txBody>
      </p:sp>
      <p:sp>
        <p:nvSpPr>
          <p:cNvPr id="105" name="矩形 104"/>
          <p:cNvSpPr/>
          <p:nvPr/>
        </p:nvSpPr>
        <p:spPr>
          <a:xfrm>
            <a:off x="3565596" y="2334764"/>
            <a:ext cx="68159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55467</a:t>
            </a:r>
          </a:p>
        </p:txBody>
      </p:sp>
      <p:sp>
        <p:nvSpPr>
          <p:cNvPr id="106" name="矩形 105"/>
          <p:cNvSpPr/>
          <p:nvPr/>
        </p:nvSpPr>
        <p:spPr>
          <a:xfrm>
            <a:off x="4261861" y="2334769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388096</a:t>
            </a:r>
          </a:p>
        </p:txBody>
      </p:sp>
      <p:sp>
        <p:nvSpPr>
          <p:cNvPr id="107" name="矩形 106"/>
          <p:cNvSpPr/>
          <p:nvPr/>
        </p:nvSpPr>
        <p:spPr>
          <a:xfrm>
            <a:off x="5041561" y="2334765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0.421443</a:t>
            </a:r>
          </a:p>
        </p:txBody>
      </p:sp>
      <p:sp>
        <p:nvSpPr>
          <p:cNvPr id="108" name="矩形 107"/>
          <p:cNvSpPr/>
          <p:nvPr/>
        </p:nvSpPr>
        <p:spPr>
          <a:xfrm>
            <a:off x="7753286" y="2354815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52</a:t>
            </a:r>
          </a:p>
        </p:txBody>
      </p:sp>
      <p:sp>
        <p:nvSpPr>
          <p:cNvPr id="109" name="矩形 108"/>
          <p:cNvSpPr/>
          <p:nvPr/>
        </p:nvSpPr>
        <p:spPr>
          <a:xfrm>
            <a:off x="8217815" y="2354813"/>
            <a:ext cx="68159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60773</a:t>
            </a:r>
          </a:p>
        </p:txBody>
      </p:sp>
      <p:sp>
        <p:nvSpPr>
          <p:cNvPr id="110" name="矩形 109"/>
          <p:cNvSpPr/>
          <p:nvPr/>
        </p:nvSpPr>
        <p:spPr>
          <a:xfrm>
            <a:off x="8914082" y="2354818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274027</a:t>
            </a:r>
          </a:p>
        </p:txBody>
      </p:sp>
      <p:sp>
        <p:nvSpPr>
          <p:cNvPr id="111" name="矩形 110"/>
          <p:cNvSpPr/>
          <p:nvPr/>
        </p:nvSpPr>
        <p:spPr>
          <a:xfrm>
            <a:off x="9681749" y="2354814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0.376776</a:t>
            </a:r>
          </a:p>
        </p:txBody>
      </p:sp>
      <p:sp>
        <p:nvSpPr>
          <p:cNvPr id="112" name="矩形 111"/>
          <p:cNvSpPr/>
          <p:nvPr/>
        </p:nvSpPr>
        <p:spPr>
          <a:xfrm>
            <a:off x="7195822" y="2350801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52</a:t>
            </a:r>
          </a:p>
        </p:txBody>
      </p:sp>
      <p:sp>
        <p:nvSpPr>
          <p:cNvPr id="113" name="矩形 112"/>
          <p:cNvSpPr/>
          <p:nvPr/>
        </p:nvSpPr>
        <p:spPr>
          <a:xfrm>
            <a:off x="7725209" y="3156916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14" name="矩形 113"/>
          <p:cNvSpPr/>
          <p:nvPr/>
        </p:nvSpPr>
        <p:spPr>
          <a:xfrm>
            <a:off x="8189738" y="3156914"/>
            <a:ext cx="68159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74817</a:t>
            </a:r>
          </a:p>
        </p:txBody>
      </p:sp>
      <p:sp>
        <p:nvSpPr>
          <p:cNvPr id="115" name="矩形 114"/>
          <p:cNvSpPr/>
          <p:nvPr/>
        </p:nvSpPr>
        <p:spPr>
          <a:xfrm>
            <a:off x="8886006" y="3156919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178258</a:t>
            </a:r>
          </a:p>
        </p:txBody>
      </p:sp>
      <p:sp>
        <p:nvSpPr>
          <p:cNvPr id="116" name="矩形 115"/>
          <p:cNvSpPr/>
          <p:nvPr/>
        </p:nvSpPr>
        <p:spPr>
          <a:xfrm>
            <a:off x="9653672" y="3156915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0.490911</a:t>
            </a:r>
          </a:p>
        </p:txBody>
      </p:sp>
      <p:sp>
        <p:nvSpPr>
          <p:cNvPr id="117" name="矩形 116"/>
          <p:cNvSpPr/>
          <p:nvPr/>
        </p:nvSpPr>
        <p:spPr>
          <a:xfrm>
            <a:off x="7167745" y="3152902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18" name="矩形 117"/>
          <p:cNvSpPr/>
          <p:nvPr/>
        </p:nvSpPr>
        <p:spPr>
          <a:xfrm>
            <a:off x="3020854" y="3132863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19" name="矩形 118"/>
          <p:cNvSpPr/>
          <p:nvPr/>
        </p:nvSpPr>
        <p:spPr>
          <a:xfrm>
            <a:off x="3521479" y="3132861"/>
            <a:ext cx="68159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73478</a:t>
            </a:r>
          </a:p>
        </p:txBody>
      </p:sp>
      <p:sp>
        <p:nvSpPr>
          <p:cNvPr id="120" name="矩形 119"/>
          <p:cNvSpPr/>
          <p:nvPr/>
        </p:nvSpPr>
        <p:spPr>
          <a:xfrm>
            <a:off x="4253842" y="3132866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272143</a:t>
            </a:r>
          </a:p>
        </p:txBody>
      </p:sp>
      <p:sp>
        <p:nvSpPr>
          <p:cNvPr id="121" name="矩形 120"/>
          <p:cNvSpPr/>
          <p:nvPr/>
        </p:nvSpPr>
        <p:spPr>
          <a:xfrm>
            <a:off x="5021508" y="3132862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0.524914</a:t>
            </a:r>
          </a:p>
        </p:txBody>
      </p:sp>
      <p:sp>
        <p:nvSpPr>
          <p:cNvPr id="122" name="矩形 121"/>
          <p:cNvSpPr/>
          <p:nvPr/>
        </p:nvSpPr>
        <p:spPr>
          <a:xfrm>
            <a:off x="2463390" y="3128849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123" name="矩形 122"/>
          <p:cNvSpPr/>
          <p:nvPr/>
        </p:nvSpPr>
        <p:spPr>
          <a:xfrm>
            <a:off x="5909117" y="1653526"/>
            <a:ext cx="566182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Time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0565344" y="1653525"/>
            <a:ext cx="56618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Time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6022102" y="2344901"/>
            <a:ext cx="6319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25.47</a:t>
            </a:r>
          </a:p>
        </p:txBody>
      </p:sp>
      <p:sp>
        <p:nvSpPr>
          <p:cNvPr id="126" name="矩形 125"/>
          <p:cNvSpPr/>
          <p:nvPr/>
        </p:nvSpPr>
        <p:spPr>
          <a:xfrm>
            <a:off x="5960376" y="3128849"/>
            <a:ext cx="731290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33.792</a:t>
            </a:r>
          </a:p>
        </p:txBody>
      </p:sp>
      <p:sp>
        <p:nvSpPr>
          <p:cNvPr id="127" name="矩形 126"/>
          <p:cNvSpPr/>
          <p:nvPr/>
        </p:nvSpPr>
        <p:spPr>
          <a:xfrm>
            <a:off x="10696299" y="3180998"/>
            <a:ext cx="731290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49.329</a:t>
            </a:r>
          </a:p>
        </p:txBody>
      </p:sp>
      <p:sp>
        <p:nvSpPr>
          <p:cNvPr id="128" name="矩形 127"/>
          <p:cNvSpPr/>
          <p:nvPr/>
        </p:nvSpPr>
        <p:spPr>
          <a:xfrm>
            <a:off x="10656191" y="2359665"/>
            <a:ext cx="731290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25.168</a:t>
            </a:r>
          </a:p>
        </p:txBody>
      </p:sp>
      <p:sp>
        <p:nvSpPr>
          <p:cNvPr id="129" name="矩形 128"/>
          <p:cNvSpPr/>
          <p:nvPr/>
        </p:nvSpPr>
        <p:spPr>
          <a:xfrm>
            <a:off x="3016844" y="3898879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97</a:t>
            </a:r>
          </a:p>
        </p:txBody>
      </p:sp>
      <p:sp>
        <p:nvSpPr>
          <p:cNvPr id="130" name="矩形 129"/>
          <p:cNvSpPr/>
          <p:nvPr/>
        </p:nvSpPr>
        <p:spPr>
          <a:xfrm>
            <a:off x="3467777" y="3898877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160056</a:t>
            </a:r>
          </a:p>
        </p:txBody>
      </p:sp>
      <p:sp>
        <p:nvSpPr>
          <p:cNvPr id="131" name="矩形 130"/>
          <p:cNvSpPr/>
          <p:nvPr/>
        </p:nvSpPr>
        <p:spPr>
          <a:xfrm>
            <a:off x="4249833" y="3898882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789944</a:t>
            </a:r>
          </a:p>
        </p:txBody>
      </p:sp>
      <p:sp>
        <p:nvSpPr>
          <p:cNvPr id="132" name="矩形 131"/>
          <p:cNvSpPr/>
          <p:nvPr/>
        </p:nvSpPr>
        <p:spPr>
          <a:xfrm>
            <a:off x="5017498" y="3898878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0.318991</a:t>
            </a:r>
          </a:p>
        </p:txBody>
      </p:sp>
      <p:sp>
        <p:nvSpPr>
          <p:cNvPr id="133" name="矩形 132"/>
          <p:cNvSpPr/>
          <p:nvPr/>
        </p:nvSpPr>
        <p:spPr>
          <a:xfrm>
            <a:off x="2459380" y="3894865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97</a:t>
            </a:r>
          </a:p>
        </p:txBody>
      </p:sp>
      <p:sp>
        <p:nvSpPr>
          <p:cNvPr id="134" name="矩形 133"/>
          <p:cNvSpPr/>
          <p:nvPr/>
        </p:nvSpPr>
        <p:spPr>
          <a:xfrm>
            <a:off x="5906673" y="3894865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148.298</a:t>
            </a:r>
          </a:p>
        </p:txBody>
      </p:sp>
      <p:sp>
        <p:nvSpPr>
          <p:cNvPr id="135" name="矩形 134"/>
          <p:cNvSpPr/>
          <p:nvPr/>
        </p:nvSpPr>
        <p:spPr>
          <a:xfrm>
            <a:off x="7733233" y="3910906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97</a:t>
            </a:r>
          </a:p>
        </p:txBody>
      </p:sp>
      <p:sp>
        <p:nvSpPr>
          <p:cNvPr id="136" name="矩形 135"/>
          <p:cNvSpPr/>
          <p:nvPr/>
        </p:nvSpPr>
        <p:spPr>
          <a:xfrm>
            <a:off x="8184166" y="391090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163206</a:t>
            </a:r>
          </a:p>
        </p:txBody>
      </p:sp>
      <p:sp>
        <p:nvSpPr>
          <p:cNvPr id="137" name="矩形 136"/>
          <p:cNvSpPr/>
          <p:nvPr/>
        </p:nvSpPr>
        <p:spPr>
          <a:xfrm>
            <a:off x="8966222" y="3910909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689435</a:t>
            </a:r>
          </a:p>
        </p:txBody>
      </p:sp>
      <p:sp>
        <p:nvSpPr>
          <p:cNvPr id="138" name="矩形 137"/>
          <p:cNvSpPr/>
          <p:nvPr/>
        </p:nvSpPr>
        <p:spPr>
          <a:xfrm>
            <a:off x="9733887" y="3910905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0.304753</a:t>
            </a:r>
          </a:p>
        </p:txBody>
      </p:sp>
      <p:sp>
        <p:nvSpPr>
          <p:cNvPr id="139" name="矩形 138"/>
          <p:cNvSpPr/>
          <p:nvPr/>
        </p:nvSpPr>
        <p:spPr>
          <a:xfrm>
            <a:off x="7175769" y="3906892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97</a:t>
            </a:r>
          </a:p>
        </p:txBody>
      </p:sp>
      <p:sp>
        <p:nvSpPr>
          <p:cNvPr id="140" name="矩形 139"/>
          <p:cNvSpPr/>
          <p:nvPr/>
        </p:nvSpPr>
        <p:spPr>
          <a:xfrm>
            <a:off x="10623062" y="3906892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106.443</a:t>
            </a:r>
          </a:p>
        </p:txBody>
      </p:sp>
      <p:sp>
        <p:nvSpPr>
          <p:cNvPr id="141" name="矩形 140"/>
          <p:cNvSpPr/>
          <p:nvPr/>
        </p:nvSpPr>
        <p:spPr>
          <a:xfrm>
            <a:off x="2975169" y="4664887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148</a:t>
            </a:r>
          </a:p>
        </p:txBody>
      </p:sp>
      <p:sp>
        <p:nvSpPr>
          <p:cNvPr id="142" name="矩形 141"/>
          <p:cNvSpPr/>
          <p:nvPr/>
        </p:nvSpPr>
        <p:spPr>
          <a:xfrm>
            <a:off x="3475797" y="4664885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279225</a:t>
            </a:r>
          </a:p>
        </p:txBody>
      </p:sp>
      <p:sp>
        <p:nvSpPr>
          <p:cNvPr id="143" name="矩形 142"/>
          <p:cNvSpPr/>
          <p:nvPr/>
        </p:nvSpPr>
        <p:spPr>
          <a:xfrm>
            <a:off x="4208159" y="4664890"/>
            <a:ext cx="880370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1551089</a:t>
            </a:r>
          </a:p>
        </p:txBody>
      </p:sp>
      <p:sp>
        <p:nvSpPr>
          <p:cNvPr id="144" name="矩形 143"/>
          <p:cNvSpPr/>
          <p:nvPr/>
        </p:nvSpPr>
        <p:spPr>
          <a:xfrm>
            <a:off x="5025516" y="4664886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0.547591</a:t>
            </a:r>
          </a:p>
        </p:txBody>
      </p:sp>
      <p:sp>
        <p:nvSpPr>
          <p:cNvPr id="145" name="矩形 144"/>
          <p:cNvSpPr/>
          <p:nvPr/>
        </p:nvSpPr>
        <p:spPr>
          <a:xfrm>
            <a:off x="2417705" y="4660873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148</a:t>
            </a:r>
          </a:p>
        </p:txBody>
      </p:sp>
      <p:sp>
        <p:nvSpPr>
          <p:cNvPr id="146" name="矩形 145"/>
          <p:cNvSpPr/>
          <p:nvPr/>
        </p:nvSpPr>
        <p:spPr>
          <a:xfrm>
            <a:off x="5914691" y="4660873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245.594</a:t>
            </a:r>
          </a:p>
        </p:txBody>
      </p:sp>
      <p:sp>
        <p:nvSpPr>
          <p:cNvPr id="147" name="矩形 146"/>
          <p:cNvSpPr/>
          <p:nvPr/>
        </p:nvSpPr>
        <p:spPr>
          <a:xfrm>
            <a:off x="7691557" y="4676926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148</a:t>
            </a:r>
          </a:p>
        </p:txBody>
      </p:sp>
      <p:sp>
        <p:nvSpPr>
          <p:cNvPr id="148" name="矩形 147"/>
          <p:cNvSpPr/>
          <p:nvPr/>
        </p:nvSpPr>
        <p:spPr>
          <a:xfrm>
            <a:off x="8192185" y="467692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283536</a:t>
            </a:r>
          </a:p>
        </p:txBody>
      </p:sp>
      <p:sp>
        <p:nvSpPr>
          <p:cNvPr id="149" name="矩形 148"/>
          <p:cNvSpPr/>
          <p:nvPr/>
        </p:nvSpPr>
        <p:spPr>
          <a:xfrm>
            <a:off x="8924546" y="4676929"/>
            <a:ext cx="880370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1330565</a:t>
            </a:r>
          </a:p>
        </p:txBody>
      </p:sp>
      <p:sp>
        <p:nvSpPr>
          <p:cNvPr id="150" name="矩形 149"/>
          <p:cNvSpPr/>
          <p:nvPr/>
        </p:nvSpPr>
        <p:spPr>
          <a:xfrm>
            <a:off x="9741904" y="4676925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0.529377</a:t>
            </a:r>
          </a:p>
        </p:txBody>
      </p:sp>
      <p:sp>
        <p:nvSpPr>
          <p:cNvPr id="151" name="矩形 150"/>
          <p:cNvSpPr/>
          <p:nvPr/>
        </p:nvSpPr>
        <p:spPr>
          <a:xfrm>
            <a:off x="7134093" y="4672912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148</a:t>
            </a:r>
          </a:p>
        </p:txBody>
      </p:sp>
      <p:sp>
        <p:nvSpPr>
          <p:cNvPr id="152" name="矩形 151"/>
          <p:cNvSpPr/>
          <p:nvPr/>
        </p:nvSpPr>
        <p:spPr>
          <a:xfrm>
            <a:off x="10631079" y="4672912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224.622</a:t>
            </a:r>
          </a:p>
        </p:txBody>
      </p:sp>
      <p:sp>
        <p:nvSpPr>
          <p:cNvPr id="153" name="矩形 152"/>
          <p:cNvSpPr/>
          <p:nvPr/>
        </p:nvSpPr>
        <p:spPr>
          <a:xfrm>
            <a:off x="2983185" y="5454965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399</a:t>
            </a:r>
          </a:p>
        </p:txBody>
      </p:sp>
      <p:sp>
        <p:nvSpPr>
          <p:cNvPr id="154" name="矩形 153"/>
          <p:cNvSpPr/>
          <p:nvPr/>
        </p:nvSpPr>
        <p:spPr>
          <a:xfrm>
            <a:off x="3483814" y="5454963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110777</a:t>
            </a:r>
          </a:p>
        </p:txBody>
      </p:sp>
      <p:sp>
        <p:nvSpPr>
          <p:cNvPr id="155" name="矩形 154"/>
          <p:cNvSpPr/>
          <p:nvPr/>
        </p:nvSpPr>
        <p:spPr>
          <a:xfrm>
            <a:off x="4216176" y="5454968"/>
            <a:ext cx="880370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1013698</a:t>
            </a:r>
          </a:p>
        </p:txBody>
      </p:sp>
      <p:sp>
        <p:nvSpPr>
          <p:cNvPr id="156" name="矩形 155"/>
          <p:cNvSpPr/>
          <p:nvPr/>
        </p:nvSpPr>
        <p:spPr>
          <a:xfrm>
            <a:off x="5033532" y="5454964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0.555473</a:t>
            </a:r>
          </a:p>
        </p:txBody>
      </p:sp>
      <p:sp>
        <p:nvSpPr>
          <p:cNvPr id="157" name="矩形 156"/>
          <p:cNvSpPr/>
          <p:nvPr/>
        </p:nvSpPr>
        <p:spPr>
          <a:xfrm>
            <a:off x="2425721" y="5450951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400</a:t>
            </a:r>
          </a:p>
        </p:txBody>
      </p:sp>
      <p:sp>
        <p:nvSpPr>
          <p:cNvPr id="158" name="矩形 157"/>
          <p:cNvSpPr/>
          <p:nvPr/>
        </p:nvSpPr>
        <p:spPr>
          <a:xfrm>
            <a:off x="5922708" y="5450951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1060.44</a:t>
            </a:r>
          </a:p>
        </p:txBody>
      </p:sp>
      <p:sp>
        <p:nvSpPr>
          <p:cNvPr id="159" name="矩形 158"/>
          <p:cNvSpPr/>
          <p:nvPr/>
        </p:nvSpPr>
        <p:spPr>
          <a:xfrm>
            <a:off x="7699573" y="5467004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400</a:t>
            </a:r>
          </a:p>
        </p:txBody>
      </p:sp>
      <p:sp>
        <p:nvSpPr>
          <p:cNvPr id="160" name="矩形 159"/>
          <p:cNvSpPr/>
          <p:nvPr/>
        </p:nvSpPr>
        <p:spPr>
          <a:xfrm>
            <a:off x="8200202" y="5467002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151850</a:t>
            </a:r>
          </a:p>
        </p:txBody>
      </p:sp>
      <p:sp>
        <p:nvSpPr>
          <p:cNvPr id="161" name="矩形 160"/>
          <p:cNvSpPr/>
          <p:nvPr/>
        </p:nvSpPr>
        <p:spPr>
          <a:xfrm>
            <a:off x="8982256" y="5467007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820894</a:t>
            </a:r>
            <a:endParaRPr lang="en-US" altLang="zh-CN" sz="1400" b="1" dirty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9749920" y="5467003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0.526021</a:t>
            </a:r>
          </a:p>
        </p:txBody>
      </p:sp>
      <p:sp>
        <p:nvSpPr>
          <p:cNvPr id="163" name="矩形 162"/>
          <p:cNvSpPr/>
          <p:nvPr/>
        </p:nvSpPr>
        <p:spPr>
          <a:xfrm>
            <a:off x="7142109" y="5462990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400</a:t>
            </a:r>
          </a:p>
        </p:txBody>
      </p:sp>
      <p:sp>
        <p:nvSpPr>
          <p:cNvPr id="164" name="矩形 163"/>
          <p:cNvSpPr/>
          <p:nvPr/>
        </p:nvSpPr>
        <p:spPr>
          <a:xfrm>
            <a:off x="10639096" y="5462990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1249.38</a:t>
            </a:r>
          </a:p>
        </p:txBody>
      </p:sp>
      <p:cxnSp>
        <p:nvCxnSpPr>
          <p:cNvPr id="165" name="直接连接符 164"/>
          <p:cNvCxnSpPr/>
          <p:nvPr/>
        </p:nvCxnSpPr>
        <p:spPr>
          <a:xfrm>
            <a:off x="417657" y="6707319"/>
            <a:ext cx="11327930" cy="0"/>
          </a:xfrm>
          <a:prstGeom prst="line">
            <a:avLst/>
          </a:prstGeom>
          <a:ln>
            <a:solidFill>
              <a:srgbClr val="CFF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/>
          <p:cNvSpPr/>
          <p:nvPr/>
        </p:nvSpPr>
        <p:spPr>
          <a:xfrm>
            <a:off x="2929482" y="6257068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1040</a:t>
            </a:r>
          </a:p>
        </p:txBody>
      </p:sp>
      <p:sp>
        <p:nvSpPr>
          <p:cNvPr id="167" name="矩形 166"/>
          <p:cNvSpPr/>
          <p:nvPr/>
        </p:nvSpPr>
        <p:spPr>
          <a:xfrm>
            <a:off x="3479805" y="6257066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157702</a:t>
            </a:r>
          </a:p>
        </p:txBody>
      </p:sp>
      <p:sp>
        <p:nvSpPr>
          <p:cNvPr id="168" name="矩形 167"/>
          <p:cNvSpPr/>
          <p:nvPr/>
        </p:nvSpPr>
        <p:spPr>
          <a:xfrm>
            <a:off x="4261860" y="6257071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898443</a:t>
            </a:r>
          </a:p>
        </p:txBody>
      </p:sp>
      <p:sp>
        <p:nvSpPr>
          <p:cNvPr id="169" name="矩形 168"/>
          <p:cNvSpPr/>
          <p:nvPr/>
        </p:nvSpPr>
        <p:spPr>
          <a:xfrm>
            <a:off x="5029522" y="6257067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0.555138</a:t>
            </a:r>
          </a:p>
        </p:txBody>
      </p:sp>
      <p:sp>
        <p:nvSpPr>
          <p:cNvPr id="170" name="矩形 169"/>
          <p:cNvSpPr/>
          <p:nvPr/>
        </p:nvSpPr>
        <p:spPr>
          <a:xfrm>
            <a:off x="2372018" y="6253054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1040</a:t>
            </a:r>
          </a:p>
        </p:txBody>
      </p:sp>
      <p:sp>
        <p:nvSpPr>
          <p:cNvPr id="171" name="矩形 170"/>
          <p:cNvSpPr/>
          <p:nvPr/>
        </p:nvSpPr>
        <p:spPr>
          <a:xfrm>
            <a:off x="5918699" y="6253054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5965.39</a:t>
            </a:r>
          </a:p>
        </p:txBody>
      </p:sp>
      <p:sp>
        <p:nvSpPr>
          <p:cNvPr id="172" name="矩形 171"/>
          <p:cNvSpPr/>
          <p:nvPr/>
        </p:nvSpPr>
        <p:spPr>
          <a:xfrm>
            <a:off x="7645870" y="6269107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1030</a:t>
            </a:r>
          </a:p>
        </p:txBody>
      </p:sp>
      <p:sp>
        <p:nvSpPr>
          <p:cNvPr id="173" name="矩形 172"/>
          <p:cNvSpPr/>
          <p:nvPr/>
        </p:nvSpPr>
        <p:spPr>
          <a:xfrm>
            <a:off x="8196193" y="6269105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180230</a:t>
            </a:r>
          </a:p>
        </p:txBody>
      </p:sp>
      <p:sp>
        <p:nvSpPr>
          <p:cNvPr id="174" name="矩形 173"/>
          <p:cNvSpPr/>
          <p:nvPr/>
        </p:nvSpPr>
        <p:spPr>
          <a:xfrm>
            <a:off x="8978247" y="6269110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611284</a:t>
            </a:r>
            <a:endParaRPr lang="en-US" altLang="zh-CN" sz="1400" b="1" dirty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9745910" y="6269106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0.526021</a:t>
            </a:r>
          </a:p>
        </p:txBody>
      </p:sp>
      <p:sp>
        <p:nvSpPr>
          <p:cNvPr id="176" name="矩形 175"/>
          <p:cNvSpPr/>
          <p:nvPr/>
        </p:nvSpPr>
        <p:spPr>
          <a:xfrm>
            <a:off x="7088406" y="6265093"/>
            <a:ext cx="58221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1040</a:t>
            </a:r>
          </a:p>
        </p:txBody>
      </p:sp>
      <p:sp>
        <p:nvSpPr>
          <p:cNvPr id="177" name="矩形 176"/>
          <p:cNvSpPr/>
          <p:nvPr/>
        </p:nvSpPr>
        <p:spPr>
          <a:xfrm>
            <a:off x="10635086" y="6265093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10215.1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631292" y="6263230"/>
            <a:ext cx="790602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dirty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</a:t>
            </a:r>
            <a:r>
              <a: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ampus</a:t>
            </a:r>
          </a:p>
        </p:txBody>
      </p:sp>
    </p:spTree>
    <p:extLst>
      <p:ext uri="{BB962C8B-B14F-4D97-AF65-F5344CB8AC3E}">
        <p14:creationId xmlns:p14="http://schemas.microsoft.com/office/powerpoint/2010/main" val="1117938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649670" y="281866"/>
            <a:ext cx="489268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Statistics of Camera </a:t>
            </a:r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Cluster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81684"/>
              </p:ext>
            </p:extLst>
          </p:nvPr>
        </p:nvGraphicFramePr>
        <p:xfrm>
          <a:off x="952501" y="927100"/>
          <a:ext cx="10083798" cy="57078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0837"/>
                <a:gridCol w="1431779"/>
                <a:gridCol w="1478400"/>
                <a:gridCol w="1478400"/>
                <a:gridCol w="1248974"/>
                <a:gridCol w="1382704"/>
                <a:gridCol w="1382704"/>
              </a:tblGrid>
              <a:tr h="333417"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Dataset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Views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Size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Cluster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Cameras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Edges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Time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rowSpan="5"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anyuanmen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 rowSpan="5"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148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60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250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1593/2702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22m 03s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80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6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305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2592/2609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26m 53s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308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2632/3234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28m 08s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120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204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2689/2689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21m 41s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148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148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-/-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25m 41s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rowSpan="5"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>
                          <a:effectLst/>
                        </a:rPr>
                        <a:t>cangzhou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 rowSpan="5"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400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60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92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4005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8988/9052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28m 23s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80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13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702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4447/9263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11m 56s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34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2497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8986/9110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23m 58s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120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2183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9205/9302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26m 37s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400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400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-/-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18m 56s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426720">
                <a:tc rowSpan="5"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campus</a:t>
                      </a:r>
                      <a:endParaRPr lang="zh-CN" sz="1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 rowSpan="5"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1040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60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169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6906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28857/29024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51m 56s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4267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80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75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4135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26887/29057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45m 42s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4267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45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3084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28480/29053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44m 23s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4267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120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31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2598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28803/29085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41m 41s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  <a:tr h="3334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1040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1040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</a:rPr>
                        <a:t>-/-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3h 51m 45s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191" marR="61191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676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16146" y="281866"/>
            <a:ext cx="39597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Partial Reconstruction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" y="677094"/>
            <a:ext cx="3107920" cy="23309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49" y="737254"/>
            <a:ext cx="3185618" cy="23309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23" y="718573"/>
            <a:ext cx="3468612" cy="24658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32" y="804053"/>
            <a:ext cx="2769362" cy="20770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67" y="1017369"/>
            <a:ext cx="2764362" cy="20177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979"/>
            <a:ext cx="2860921" cy="20386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408" y="2891738"/>
            <a:ext cx="2822659" cy="211699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23" y="2862339"/>
            <a:ext cx="2891399" cy="210538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33" y="2929149"/>
            <a:ext cx="2753750" cy="19906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961" y="2929149"/>
            <a:ext cx="2855565" cy="225003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" y="4726047"/>
            <a:ext cx="2657403" cy="232522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85" y="4847543"/>
            <a:ext cx="2455569" cy="215476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45" y="4993301"/>
            <a:ext cx="2430249" cy="167989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82" y="4792855"/>
            <a:ext cx="2415643" cy="181173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342" y="4850337"/>
            <a:ext cx="2307417" cy="182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03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40185" y="281866"/>
            <a:ext cx="391164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Structure from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Motion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90" y="2014714"/>
            <a:ext cx="9447619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97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116146" y="281866"/>
            <a:ext cx="39597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Partial Reconstruction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" y="808188"/>
            <a:ext cx="2784603" cy="20884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41" y="930354"/>
            <a:ext cx="2883888" cy="1966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703" y="862913"/>
            <a:ext cx="2601716" cy="19512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11" y="868299"/>
            <a:ext cx="2821556" cy="194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3" y="3021909"/>
            <a:ext cx="2608655" cy="19564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75" y="2938397"/>
            <a:ext cx="2564116" cy="19230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096" y="3010953"/>
            <a:ext cx="2572947" cy="18247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73" y="2987547"/>
            <a:ext cx="2433047" cy="18247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73" y="2988412"/>
            <a:ext cx="2497429" cy="18730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" y="5008705"/>
            <a:ext cx="2415021" cy="18112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70" y="5059682"/>
            <a:ext cx="2271626" cy="1703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78" y="4808910"/>
            <a:ext cx="2221014" cy="195449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34" y="4769077"/>
            <a:ext cx="2278838" cy="197119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259" y="4769077"/>
            <a:ext cx="2372196" cy="2034158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65" y="846842"/>
            <a:ext cx="2634335" cy="19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5035458" y="281866"/>
            <a:ext cx="212109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Conclusion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07598" y="3638151"/>
            <a:ext cx="8283999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Divide to “conquer” bottlenecks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7598" y="1806120"/>
            <a:ext cx="9976834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Improve </a:t>
            </a:r>
            <a:r>
              <a:rPr lang="en-US" altLang="zh-CN" sz="4800" dirty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accuracy </a:t>
            </a:r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by GMS + </a:t>
            </a:r>
            <a:r>
              <a:rPr lang="en-US" altLang="zh-CN" sz="4800" dirty="0" err="1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xRANAC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67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988169" y="281866"/>
            <a:ext cx="22156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Future Work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0971" y="2698351"/>
            <a:ext cx="1101006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“Conquer” partial reconstructions into one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79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988175" y="281866"/>
            <a:ext cx="22156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Future Work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872" y="1397000"/>
            <a:ext cx="2548851" cy="1736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56" y="1397000"/>
            <a:ext cx="2465944" cy="16439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02327"/>
            <a:ext cx="2434013" cy="16226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89703" y="3346150"/>
            <a:ext cx="86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Pictures</a:t>
            </a:r>
            <a:endParaRPr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441" y="3396784"/>
            <a:ext cx="657143" cy="25714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414657" y="3357562"/>
            <a:ext cx="1787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Feature Matching</a:t>
            </a:r>
            <a:endParaRPr lang="en-US" altLang="zh-CN" sz="1400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277" y="3396784"/>
            <a:ext cx="657143" cy="2571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295044" y="3371466"/>
            <a:ext cx="203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Geometric Verifying</a:t>
            </a:r>
            <a:endParaRPr lang="en-US" altLang="zh-CN" sz="1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8824857" y="3396784"/>
            <a:ext cx="1925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Camera Clustering</a:t>
            </a:r>
            <a:endParaRPr lang="en-US" altLang="zh-CN" sz="14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70" y="3396782"/>
            <a:ext cx="657143" cy="2571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459115" y="3969995"/>
            <a:ext cx="657143" cy="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236" y="4033438"/>
            <a:ext cx="1491809" cy="185806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9283105" y="4423803"/>
            <a:ext cx="106530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sz="16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Cluster 0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398606" y="5128605"/>
            <a:ext cx="657143" cy="25714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49798" y="5860235"/>
            <a:ext cx="16002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Final 3D Model</a:t>
            </a:r>
            <a:endParaRPr lang="en-US" altLang="zh-CN" sz="1400" dirty="0" smtClean="0"/>
          </a:p>
        </p:txBody>
      </p:sp>
      <p:sp>
        <p:nvSpPr>
          <p:cNvPr id="27" name="矩形 26"/>
          <p:cNvSpPr/>
          <p:nvPr/>
        </p:nvSpPr>
        <p:spPr>
          <a:xfrm rot="5400000">
            <a:off x="9466129" y="5295144"/>
            <a:ext cx="84763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……</a:t>
            </a:r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06572" y="5780518"/>
            <a:ext cx="106530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sz="16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Cluster n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10348414" y="4554980"/>
            <a:ext cx="283417" cy="14523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777769" y="5072510"/>
            <a:ext cx="1198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Local SfM ?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80663" y="4931634"/>
            <a:ext cx="106530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sz="16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Cluster 1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7270124" y="4494180"/>
            <a:ext cx="283068" cy="15259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745080" y="4476894"/>
            <a:ext cx="657143" cy="257143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7526240" y="4447454"/>
            <a:ext cx="122071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sz="16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 0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26240" y="4918622"/>
            <a:ext cx="122071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sz="16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 1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 rot="5400000">
            <a:off x="7855452" y="5295144"/>
            <a:ext cx="847637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……</a:t>
            </a:r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526240" y="5777142"/>
            <a:ext cx="122071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sz="16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 n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748177" y="5000033"/>
            <a:ext cx="657143" cy="257143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737143" y="5846800"/>
            <a:ext cx="657143" cy="2571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044" y="6224105"/>
            <a:ext cx="5576156" cy="269667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7285541" y="6433103"/>
            <a:ext cx="1833059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CN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Global SfM ?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01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9" name="椭圆 8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021032" y="281866"/>
            <a:ext cx="214994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References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58865" y="1348053"/>
            <a:ext cx="904845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400" dirty="0"/>
              <a:t>Noah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, Steven M. Seitz, Richard </a:t>
            </a:r>
            <a:r>
              <a:rPr lang="en-US" altLang="zh-CN" sz="1400" dirty="0" err="1"/>
              <a:t>Szeliski</a:t>
            </a:r>
            <a:r>
              <a:rPr lang="en-US" altLang="zh-CN" sz="1400" dirty="0"/>
              <a:t>. </a:t>
            </a:r>
            <a:r>
              <a:rPr lang="en-US" altLang="zh-CN" sz="1400" b="1" dirty="0">
                <a:hlinkClick r:id="rId3"/>
              </a:rPr>
              <a:t>Photo Tourism: Exploring image collections in 3D</a:t>
            </a:r>
            <a:r>
              <a:rPr lang="en-US" altLang="zh-CN" sz="1400" dirty="0"/>
              <a:t>. </a:t>
            </a:r>
            <a:r>
              <a:rPr lang="en-US" altLang="zh-CN" sz="1400" i="1" dirty="0"/>
              <a:t>ACM Transactions on Graphics (Proceedings of SIGGRAPH 2006)</a:t>
            </a:r>
            <a:r>
              <a:rPr lang="en-US" altLang="zh-CN" sz="1400" dirty="0"/>
              <a:t>, 2006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[2]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K N. Scene reconstruction and visualization from internet photo collections[M]. University of Washington, 2008.</a:t>
            </a:r>
            <a:endParaRPr lang="en-US" altLang="zh-CN" sz="1400" dirty="0" smtClean="0"/>
          </a:p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[3]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[4] </a:t>
            </a:r>
            <a:r>
              <a:rPr lang="en-US" altLang="zh-CN" sz="1400" dirty="0"/>
              <a:t>Wu C. Towards Linear-Time Incremental Structure from Motion[C]// International Conference on 3dtv-Conference. IEEE, 2013:127-134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[5] </a:t>
            </a:r>
            <a:r>
              <a:rPr lang="en-US" altLang="zh-CN" sz="1400" dirty="0"/>
              <a:t>Wilson K,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N. Robust Global Translations with 1DSfM[C]// European Conference on Computer Vision. Springer, Cham, 2014:61-75.</a:t>
            </a:r>
          </a:p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[6] </a:t>
            </a:r>
            <a:r>
              <a:rPr lang="en-US" altLang="zh-CN" sz="1400" dirty="0"/>
              <a:t>Crandall D, Owens A,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N, et al. Discrete-continuous optimization for large-scale structure from motion[C]// Computer Vision and Pattern Recognition. IEEE, 2011:3001-3008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[7]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R. Structure-and-motion pipeline on a hierarchical cluster tree[C]// IEEE, International Conference on Computer Vision Workshops. IEEE, 2009:1489-1496.</a:t>
            </a:r>
            <a:endParaRPr lang="zh-CN" altLang="zh-CN" sz="1400" dirty="0"/>
          </a:p>
          <a:p>
            <a:r>
              <a:rPr lang="en-US" altLang="zh-CN" sz="1400" dirty="0" smtClean="0"/>
              <a:t>[8]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A. Improving the efficiency of hierarchical structure-and-motion[C]// Computer Vision and Pattern Recognition. IEEE, 2010:1594-1600.</a:t>
            </a:r>
            <a:endParaRPr lang="zh-CN" altLang="zh-CN" sz="1400" dirty="0"/>
          </a:p>
          <a:p>
            <a:r>
              <a:rPr lang="en-US" altLang="zh-CN" sz="1400" dirty="0" smtClean="0"/>
              <a:t>[9] </a:t>
            </a:r>
            <a:r>
              <a:rPr lang="en-US" altLang="zh-CN" sz="1400" dirty="0" err="1"/>
              <a:t>Toldo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et al. Hierarchical structure-and-motion recovery from uncalibrated images[J]. Computer Vision &amp; Image Understanding, 2015, 140(C):127-143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[10] JW </a:t>
            </a:r>
            <a:r>
              <a:rPr lang="en-US" altLang="zh-CN" sz="1400" dirty="0" err="1"/>
              <a:t>Bian</a:t>
            </a:r>
            <a:r>
              <a:rPr lang="en-US" altLang="zh-CN" sz="1400" dirty="0"/>
              <a:t>, WY Lin, Y Matsushita, SK Yeung, TD Nguyen, MM Cheng. </a:t>
            </a:r>
            <a:r>
              <a:rPr lang="en-US" altLang="zh-CN" sz="1400" dirty="0" err="1"/>
              <a:t>Gms</a:t>
            </a:r>
            <a:r>
              <a:rPr lang="en-US" altLang="zh-CN" sz="1400" dirty="0"/>
              <a:t>: Grid-based motion statistics for fast, ultra-robust feature correspondence. IEEE Conference on Computer Vision and Pattern Recognition (CVPR), 2017. 4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[11] Lowe </a:t>
            </a:r>
            <a:r>
              <a:rPr lang="en-US" altLang="zh-CN" sz="1400" dirty="0"/>
              <a:t>D G, Lowe D G. Distinctive Image Features from Scale-Invariant </a:t>
            </a:r>
            <a:r>
              <a:rPr lang="en-US" altLang="zh-CN" sz="1400" dirty="0" err="1"/>
              <a:t>Keypoints</a:t>
            </a:r>
            <a:r>
              <a:rPr lang="en-US" altLang="zh-CN" sz="1400" dirty="0"/>
              <a:t>[J]. International Journal of Computer Vision, 2004, 60(2):91-110.</a:t>
            </a:r>
            <a:endParaRPr lang="zh-CN" altLang="zh-CN" sz="1400" dirty="0"/>
          </a:p>
          <a:p>
            <a:r>
              <a:rPr lang="en-US" altLang="zh-CN" sz="1400" dirty="0" smtClean="0"/>
              <a:t>[12] </a:t>
            </a:r>
            <a:r>
              <a:rPr lang="en-US" altLang="zh-CN" sz="1400" dirty="0" err="1"/>
              <a:t>Rublee</a:t>
            </a:r>
            <a:r>
              <a:rPr lang="en-US" altLang="zh-CN" sz="1400" dirty="0"/>
              <a:t> E, </a:t>
            </a:r>
            <a:r>
              <a:rPr lang="en-US" altLang="zh-CN" sz="1400" dirty="0" err="1"/>
              <a:t>Rabaud</a:t>
            </a:r>
            <a:r>
              <a:rPr lang="en-US" altLang="zh-CN" sz="1400" dirty="0"/>
              <a:t> V, </a:t>
            </a:r>
            <a:r>
              <a:rPr lang="en-US" altLang="zh-CN" sz="1400" dirty="0" err="1"/>
              <a:t>Konolige</a:t>
            </a:r>
            <a:r>
              <a:rPr lang="en-US" altLang="zh-CN" sz="1400" dirty="0"/>
              <a:t> K, et al. ORB: An efficient alternative to SIFT or SURF[C]// IEEE International Conference on Computer Vision. IEEE, 2012:2564-2571</a:t>
            </a:r>
            <a:r>
              <a:rPr lang="en-US" altLang="zh-CN" sz="1400" dirty="0" smtClean="0"/>
              <a:t>.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2318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37701" y="1850027"/>
            <a:ext cx="10516598" cy="2000229"/>
            <a:chOff x="837701" y="1782714"/>
            <a:chExt cx="10516598" cy="2000229"/>
          </a:xfrm>
        </p:grpSpPr>
        <p:sp>
          <p:nvSpPr>
            <p:cNvPr id="31" name="任意多边形 30"/>
            <p:cNvSpPr/>
            <p:nvPr/>
          </p:nvSpPr>
          <p:spPr>
            <a:xfrm rot="900000">
              <a:off x="5461139" y="1782714"/>
              <a:ext cx="1269722" cy="877899"/>
            </a:xfrm>
            <a:custGeom>
              <a:avLst/>
              <a:gdLst>
                <a:gd name="connsiteX0" fmla="*/ 811844 w 815110"/>
                <a:gd name="connsiteY0" fmla="*/ 0 h 753851"/>
                <a:gd name="connsiteX1" fmla="*/ 811221 w 815110"/>
                <a:gd name="connsiteY1" fmla="*/ 3357 h 753851"/>
                <a:gd name="connsiteX2" fmla="*/ 815110 w 815110"/>
                <a:gd name="connsiteY2" fmla="*/ 1718 h 753851"/>
                <a:gd name="connsiteX3" fmla="*/ 810512 w 815110"/>
                <a:gd name="connsiteY3" fmla="*/ 7176 h 753851"/>
                <a:gd name="connsiteX4" fmla="*/ 674407 w 815110"/>
                <a:gd name="connsiteY4" fmla="*/ 740510 h 753851"/>
                <a:gd name="connsiteX5" fmla="*/ 421276 w 815110"/>
                <a:gd name="connsiteY5" fmla="*/ 621270 h 753851"/>
                <a:gd name="connsiteX6" fmla="*/ 293771 w 815110"/>
                <a:gd name="connsiteY6" fmla="*/ 753851 h 753851"/>
                <a:gd name="connsiteX7" fmla="*/ 336279 w 815110"/>
                <a:gd name="connsiteY7" fmla="*/ 581231 h 753851"/>
                <a:gd name="connsiteX8" fmla="*/ 335005 w 815110"/>
                <a:gd name="connsiteY8" fmla="*/ 580631 h 753851"/>
                <a:gd name="connsiteX9" fmla="*/ 337035 w 815110"/>
                <a:gd name="connsiteY9" fmla="*/ 578159 h 753851"/>
                <a:gd name="connsiteX10" fmla="*/ 337278 w 815110"/>
                <a:gd name="connsiteY10" fmla="*/ 577173 h 753851"/>
                <a:gd name="connsiteX11" fmla="*/ 337691 w 815110"/>
                <a:gd name="connsiteY11" fmla="*/ 577360 h 753851"/>
                <a:gd name="connsiteX12" fmla="*/ 628627 w 815110"/>
                <a:gd name="connsiteY12" fmla="*/ 223097 h 753851"/>
                <a:gd name="connsiteX13" fmla="*/ 609342 w 815110"/>
                <a:gd name="connsiteY13" fmla="*/ 245991 h 753851"/>
                <a:gd name="connsiteX14" fmla="*/ 266398 w 815110"/>
                <a:gd name="connsiteY14" fmla="*/ 517542 h 753851"/>
                <a:gd name="connsiteX15" fmla="*/ 0 w 815110"/>
                <a:gd name="connsiteY15" fmla="*/ 345175 h 753851"/>
                <a:gd name="connsiteX16" fmla="*/ 807958 w 815110"/>
                <a:gd name="connsiteY16" fmla="*/ 4731 h 7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110" h="753851">
                  <a:moveTo>
                    <a:pt x="811844" y="0"/>
                  </a:moveTo>
                  <a:lnTo>
                    <a:pt x="811221" y="3357"/>
                  </a:lnTo>
                  <a:lnTo>
                    <a:pt x="815110" y="1718"/>
                  </a:lnTo>
                  <a:lnTo>
                    <a:pt x="810512" y="7176"/>
                  </a:lnTo>
                  <a:lnTo>
                    <a:pt x="674407" y="740510"/>
                  </a:lnTo>
                  <a:lnTo>
                    <a:pt x="421276" y="621270"/>
                  </a:lnTo>
                  <a:lnTo>
                    <a:pt x="293771" y="753851"/>
                  </a:lnTo>
                  <a:lnTo>
                    <a:pt x="336279" y="581231"/>
                  </a:lnTo>
                  <a:lnTo>
                    <a:pt x="335005" y="580631"/>
                  </a:lnTo>
                  <a:lnTo>
                    <a:pt x="337035" y="578159"/>
                  </a:lnTo>
                  <a:lnTo>
                    <a:pt x="337278" y="577173"/>
                  </a:lnTo>
                  <a:lnTo>
                    <a:pt x="337691" y="577360"/>
                  </a:lnTo>
                  <a:lnTo>
                    <a:pt x="628627" y="223097"/>
                  </a:lnTo>
                  <a:lnTo>
                    <a:pt x="609342" y="245991"/>
                  </a:lnTo>
                  <a:lnTo>
                    <a:pt x="266398" y="517542"/>
                  </a:lnTo>
                  <a:lnTo>
                    <a:pt x="0" y="345175"/>
                  </a:lnTo>
                  <a:lnTo>
                    <a:pt x="807958" y="473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50000"/>
                  </a:schemeClr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7701" y="3075057"/>
              <a:ext cx="10516598" cy="707886"/>
              <a:chOff x="837701" y="3075056"/>
              <a:chExt cx="10516598" cy="70788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37701" y="3295380"/>
                <a:ext cx="10516598" cy="267238"/>
                <a:chOff x="837701" y="3295381"/>
                <a:chExt cx="10516598" cy="267238"/>
              </a:xfrm>
            </p:grpSpPr>
            <p:sp>
              <p:nvSpPr>
                <p:cNvPr id="10" name="椭圆 9"/>
                <p:cNvSpPr/>
                <p:nvPr/>
              </p:nvSpPr>
              <p:spPr>
                <a:xfrm rot="10800000">
                  <a:off x="2551641" y="3295381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0800000">
                  <a:off x="1913518" y="3328786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 rot="10800000">
                  <a:off x="1342205" y="3362190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 rot="10800000">
                  <a:off x="837701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9373122" y="3295382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0078054" y="3328787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716176" y="3362191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1287490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3217647" y="3075056"/>
                <a:ext cx="5756704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THANKS FOR LISTENING</a:t>
                </a: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852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595432" y="281866"/>
            <a:ext cx="30011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Incremental SfM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046" y="2295600"/>
            <a:ext cx="5961905" cy="1200000"/>
          </a:xfrm>
          <a:prstGeom prst="rect">
            <a:avLst/>
          </a:prstGeom>
        </p:spPr>
      </p:pic>
      <p:sp>
        <p:nvSpPr>
          <p:cNvPr id="13" name="矩形 55"/>
          <p:cNvSpPr/>
          <p:nvPr/>
        </p:nvSpPr>
        <p:spPr>
          <a:xfrm>
            <a:off x="1002507" y="4552092"/>
            <a:ext cx="10186984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  <a:sym typeface="News Gothic MT" charset="0"/>
              </a:rPr>
              <a:t>Adding one camera every time, and perform BA after registration </a:t>
            </a:r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09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5056296" y="281866"/>
            <a:ext cx="207941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Global SfM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矩形 55"/>
          <p:cNvSpPr/>
          <p:nvPr/>
        </p:nvSpPr>
        <p:spPr>
          <a:xfrm>
            <a:off x="1002511" y="4780692"/>
            <a:ext cx="10186984" cy="29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  <a:sym typeface="News Gothic MT" charset="0"/>
              </a:rPr>
              <a:t>Rotation averaging and translation averaging for all cameras</a:t>
            </a:r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14" y="2809952"/>
            <a:ext cx="6028571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8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605053" y="281866"/>
            <a:ext cx="29819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Hierarchical SfM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5" name="矩形 55"/>
          <p:cNvSpPr/>
          <p:nvPr/>
        </p:nvSpPr>
        <p:spPr>
          <a:xfrm>
            <a:off x="1002511" y="4780692"/>
            <a:ext cx="10186984" cy="29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  <a:sym typeface="News Gothic MT" charset="0"/>
              </a:rPr>
              <a:t>A bottom-up manner, started from two-view reconstruction and merged by similarity transformation</a:t>
            </a:r>
            <a:endParaRPr lang="zh-CN" altLang="en-US" sz="1200" dirty="0"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76" y="2838524"/>
            <a:ext cx="5819048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6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821193" y="281866"/>
            <a:ext cx="4549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Incremental Approaches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03530" y="2915030"/>
            <a:ext cx="307896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0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Photo Tourism [1]</a:t>
            </a:r>
            <a:endParaRPr lang="zh-CN" altLang="en-US" sz="20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5" y="3384276"/>
            <a:ext cx="5702627" cy="209967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290618" y="5585684"/>
            <a:ext cx="15438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0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Bundler [2]</a:t>
            </a:r>
            <a:endParaRPr lang="zh-CN" altLang="en-US" sz="20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55481" y="5754953"/>
            <a:ext cx="72009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100" dirty="0"/>
              <a:t>Noah </a:t>
            </a:r>
            <a:r>
              <a:rPr lang="en-US" altLang="zh-CN" sz="1100" dirty="0" err="1"/>
              <a:t>Snavely</a:t>
            </a:r>
            <a:r>
              <a:rPr lang="en-US" altLang="zh-CN" sz="1100" dirty="0"/>
              <a:t>, Steven M. Seitz, Richard </a:t>
            </a:r>
            <a:r>
              <a:rPr lang="en-US" altLang="zh-CN" sz="1100" dirty="0" err="1"/>
              <a:t>Szeliski</a:t>
            </a:r>
            <a:r>
              <a:rPr lang="en-US" altLang="zh-CN" sz="1100" dirty="0"/>
              <a:t>. </a:t>
            </a:r>
            <a:r>
              <a:rPr lang="en-US" altLang="zh-CN" sz="1100" b="1" dirty="0">
                <a:hlinkClick r:id="rId3"/>
              </a:rPr>
              <a:t>Photo Tourism: Exploring image collections in 3D</a:t>
            </a:r>
            <a:r>
              <a:rPr lang="en-US" altLang="zh-CN" sz="1100" dirty="0"/>
              <a:t>. </a:t>
            </a:r>
            <a:r>
              <a:rPr lang="en-US" altLang="zh-CN" sz="1100" i="1" dirty="0"/>
              <a:t>ACM Transactions on Graphics (Proceedings of SIGGRAPH 2006)</a:t>
            </a:r>
            <a:r>
              <a:rPr lang="en-US" altLang="zh-CN" sz="1100" dirty="0"/>
              <a:t>, 2006</a:t>
            </a:r>
            <a:r>
              <a:rPr lang="en-US" altLang="zh-CN" sz="1100" dirty="0" smtClean="0"/>
              <a:t>.</a:t>
            </a:r>
          </a:p>
          <a:p>
            <a:r>
              <a:rPr lang="en-US" altLang="zh-CN" sz="1100" dirty="0" smtClean="0"/>
              <a:t>[2] </a:t>
            </a:r>
            <a:r>
              <a:rPr lang="en-US" altLang="zh-CN" sz="1100" dirty="0" err="1"/>
              <a:t>Snavely</a:t>
            </a:r>
            <a:r>
              <a:rPr lang="en-US" altLang="zh-CN" sz="1100" dirty="0"/>
              <a:t> K N. Scene reconstruction and visualization from internet photo collections[M]. University of Washington, 2008.</a:t>
            </a:r>
            <a:endParaRPr lang="en-US" altLang="zh-CN" sz="1100" dirty="0" smtClean="0"/>
          </a:p>
          <a:p>
            <a:r>
              <a:rPr lang="en-US" altLang="zh-CN" sz="11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[3] </a:t>
            </a:r>
            <a:r>
              <a:rPr lang="en-US" altLang="zh-CN" sz="1100" dirty="0" err="1"/>
              <a:t>Schönberger</a:t>
            </a:r>
            <a:r>
              <a:rPr lang="en-US" altLang="zh-CN" sz="1100" dirty="0"/>
              <a:t> J L, </a:t>
            </a:r>
            <a:r>
              <a:rPr lang="en-US" altLang="zh-CN" sz="1100" dirty="0" err="1"/>
              <a:t>Frahm</a:t>
            </a:r>
            <a:r>
              <a:rPr lang="en-US" altLang="zh-CN" sz="1100" dirty="0"/>
              <a:t> J M. Structure-from-Motion Revisited[C]// Computer Vision and Pattern Recognition. IEEE, 2016</a:t>
            </a:r>
            <a:r>
              <a:rPr lang="en-US" altLang="zh-CN" sz="1100" dirty="0" smtClean="0"/>
              <a:t>.</a:t>
            </a:r>
          </a:p>
          <a:p>
            <a:r>
              <a:rPr lang="en-US" altLang="zh-CN" sz="1100" dirty="0" smtClean="0"/>
              <a:t>[4] </a:t>
            </a:r>
            <a:r>
              <a:rPr lang="en-US" altLang="zh-CN" sz="1100" dirty="0"/>
              <a:t>Wu C. Towards Linear-Time Incremental Structure from Motion[C]// International Conference on 3dtv-Conference. IEEE, 2013:127-134.</a:t>
            </a:r>
            <a:endParaRPr lang="zh-CN" altLang="zh-CN" sz="1100" dirty="0"/>
          </a:p>
          <a:p>
            <a:endParaRPr lang="en-US" altLang="zh-CN" sz="1100" dirty="0"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3" y="987411"/>
            <a:ext cx="4848098" cy="18357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998" y="873687"/>
            <a:ext cx="5079989" cy="1593454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547540" y="2651947"/>
            <a:ext cx="21507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0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Colmap [3]</a:t>
            </a:r>
            <a:endParaRPr lang="zh-CN" altLang="en-US" sz="20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423" y="3015133"/>
            <a:ext cx="3409313" cy="2006992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355931" y="4992004"/>
            <a:ext cx="21507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0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VisualSFM [4]</a:t>
            </a:r>
            <a:endParaRPr lang="zh-CN" altLang="en-US" sz="20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831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282054" y="281866"/>
            <a:ext cx="36279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Global Approaches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14920" y="3764243"/>
            <a:ext cx="14098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0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1DSfM [1]</a:t>
            </a:r>
            <a:endParaRPr lang="zh-CN" altLang="en-US" sz="20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07" y="1200286"/>
            <a:ext cx="6261291" cy="264931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927510" y="5357067"/>
            <a:ext cx="72009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/>
              <a:t>[1] </a:t>
            </a:r>
            <a:r>
              <a:rPr lang="en-US" altLang="zh-CN" sz="1100" dirty="0"/>
              <a:t>Wilson K, </a:t>
            </a:r>
            <a:r>
              <a:rPr lang="en-US" altLang="zh-CN" sz="1100" dirty="0" err="1"/>
              <a:t>Snavely</a:t>
            </a:r>
            <a:r>
              <a:rPr lang="en-US" altLang="zh-CN" sz="1100" dirty="0"/>
              <a:t> N. Robust Global Translations with 1DSfM[C]// European Conference on Computer Vision. Springer, Cham, 2014:61-75</a:t>
            </a:r>
            <a:r>
              <a:rPr lang="en-US" altLang="zh-CN" sz="1100" dirty="0" smtClean="0"/>
              <a:t>.</a:t>
            </a:r>
          </a:p>
          <a:p>
            <a:r>
              <a:rPr lang="en-US" altLang="zh-CN" sz="11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[2] </a:t>
            </a:r>
            <a:r>
              <a:rPr lang="en-US" altLang="zh-CN" sz="1100" dirty="0"/>
              <a:t>Crandall D, Owens A, </a:t>
            </a:r>
            <a:r>
              <a:rPr lang="en-US" altLang="zh-CN" sz="1100" dirty="0" err="1"/>
              <a:t>Snavely</a:t>
            </a:r>
            <a:r>
              <a:rPr lang="en-US" altLang="zh-CN" sz="1100" dirty="0"/>
              <a:t> N, et al. Discrete-continuous optimization for large-scale structure from motion[C]// Computer Vision and Pattern Recognition. IEEE, 2011:3001-3008</a:t>
            </a:r>
            <a:r>
              <a:rPr lang="en-US" altLang="zh-CN" sz="1100" dirty="0" smtClean="0"/>
              <a:t>.</a:t>
            </a:r>
          </a:p>
          <a:p>
            <a:r>
              <a:rPr lang="en-US" altLang="zh-CN" sz="1100" dirty="0"/>
              <a:t>[3] </a:t>
            </a:r>
            <a:r>
              <a:rPr lang="en-US" altLang="zh-CN" sz="1100" dirty="0" err="1" smtClean="0"/>
              <a:t>Avishek</a:t>
            </a:r>
            <a:r>
              <a:rPr lang="en-US" altLang="zh-CN" sz="1100" dirty="0" smtClean="0"/>
              <a:t> </a:t>
            </a:r>
            <a:r>
              <a:rPr lang="en-US" altLang="zh-CN" sz="1100" dirty="0"/>
              <a:t>Chatterjee, </a:t>
            </a:r>
            <a:r>
              <a:rPr lang="en-US" altLang="zh-CN" sz="1100" dirty="0" err="1"/>
              <a:t>Venu</a:t>
            </a:r>
            <a:r>
              <a:rPr lang="en-US" altLang="zh-CN" sz="1100" dirty="0"/>
              <a:t> </a:t>
            </a:r>
            <a:r>
              <a:rPr lang="en-US" altLang="zh-CN" sz="1100" dirty="0" err="1"/>
              <a:t>Madhav</a:t>
            </a:r>
            <a:r>
              <a:rPr lang="en-US" altLang="zh-CN" sz="1100" dirty="0"/>
              <a:t> </a:t>
            </a:r>
            <a:r>
              <a:rPr lang="en-US" altLang="zh-CN" sz="1100" dirty="0" err="1" smtClean="0"/>
              <a:t>Govindu</a:t>
            </a:r>
            <a:r>
              <a:rPr lang="en-US" altLang="zh-CN" sz="1100" dirty="0" smtClean="0"/>
              <a:t>, Efficient </a:t>
            </a:r>
            <a:r>
              <a:rPr lang="en-US" altLang="zh-CN" sz="1100" dirty="0"/>
              <a:t>and Robust Large-Scale Rotation </a:t>
            </a:r>
            <a:r>
              <a:rPr lang="en-US" altLang="zh-CN" sz="1100" dirty="0" smtClean="0"/>
              <a:t>Averaging. proceedings </a:t>
            </a:r>
            <a:r>
              <a:rPr lang="en-US" altLang="zh-CN" sz="1100" dirty="0"/>
              <a:t>of International Conference on Computer Vision (ICCV) 2013</a:t>
            </a:r>
          </a:p>
          <a:p>
            <a:r>
              <a:rPr lang="en-US" altLang="zh-CN" sz="1100" dirty="0"/>
              <a:t>[4] </a:t>
            </a:r>
            <a:r>
              <a:rPr lang="en-US" altLang="zh-CN" sz="1100" dirty="0" err="1" smtClean="0"/>
              <a:t>Avishek</a:t>
            </a:r>
            <a:r>
              <a:rPr lang="en-US" altLang="zh-CN" sz="1100" dirty="0" smtClean="0"/>
              <a:t> </a:t>
            </a:r>
            <a:r>
              <a:rPr lang="en-US" altLang="zh-CN" sz="1100" dirty="0"/>
              <a:t>Chatterjee, </a:t>
            </a:r>
            <a:r>
              <a:rPr lang="en-US" altLang="zh-CN" sz="1100" dirty="0" err="1"/>
              <a:t>Venu</a:t>
            </a:r>
            <a:r>
              <a:rPr lang="en-US" altLang="zh-CN" sz="1100" dirty="0"/>
              <a:t> </a:t>
            </a:r>
            <a:r>
              <a:rPr lang="en-US" altLang="zh-CN" sz="1100" dirty="0" err="1"/>
              <a:t>Madhav</a:t>
            </a:r>
            <a:r>
              <a:rPr lang="en-US" altLang="zh-CN" sz="1100" dirty="0"/>
              <a:t> </a:t>
            </a:r>
            <a:r>
              <a:rPr lang="en-US" altLang="zh-CN" sz="1100" dirty="0" err="1" smtClean="0"/>
              <a:t>Govindu</a:t>
            </a:r>
            <a:r>
              <a:rPr lang="en-US" altLang="zh-CN" sz="1100" dirty="0" smtClean="0"/>
              <a:t>. Robust </a:t>
            </a:r>
            <a:r>
              <a:rPr lang="en-US" altLang="zh-CN" sz="1100" dirty="0"/>
              <a:t>Relative Rotation </a:t>
            </a:r>
            <a:r>
              <a:rPr lang="en-US" altLang="zh-CN" sz="1100" dirty="0" smtClean="0"/>
              <a:t>Averaging. IEEE </a:t>
            </a:r>
            <a:r>
              <a:rPr lang="en-US" altLang="zh-CN" sz="1100" dirty="0"/>
              <a:t>Transactions on Pattern Analysis and Machine Intelligence, volume PP, 2017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" y="4071761"/>
            <a:ext cx="3450781" cy="210321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888752" y="6213502"/>
            <a:ext cx="14098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0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DISCO [2]</a:t>
            </a:r>
            <a:endParaRPr lang="zh-CN" altLang="en-US" sz="20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960" y="1288108"/>
            <a:ext cx="2559139" cy="344075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417016" y="4795562"/>
            <a:ext cx="78102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0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[3, 4]</a:t>
            </a:r>
            <a:endParaRPr lang="zh-CN" altLang="en-US" sz="20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591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830811" y="281866"/>
            <a:ext cx="45304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Hierarchical Approaches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47830" y="3004826"/>
            <a:ext cx="25545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0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SAMANTHA [1, 2, 3]</a:t>
            </a:r>
            <a:endParaRPr lang="zh-CN" altLang="en-US" sz="20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49" y="1373364"/>
            <a:ext cx="3933333" cy="1666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42" y="2206697"/>
            <a:ext cx="4019048" cy="1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282" y="3488972"/>
            <a:ext cx="4000000" cy="155238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230394" y="5604676"/>
            <a:ext cx="72009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smtClean="0"/>
              <a:t>[1] </a:t>
            </a:r>
            <a:r>
              <a:rPr lang="en-US" altLang="zh-CN" sz="1100" dirty="0" err="1" smtClean="0"/>
              <a:t>Farenzena</a:t>
            </a:r>
            <a:r>
              <a:rPr lang="en-US" altLang="zh-CN" sz="1100" dirty="0" smtClean="0"/>
              <a:t> </a:t>
            </a:r>
            <a:r>
              <a:rPr lang="en-US" altLang="zh-CN" sz="1100" dirty="0"/>
              <a:t>M, </a:t>
            </a:r>
            <a:r>
              <a:rPr lang="en-US" altLang="zh-CN" sz="1100" dirty="0" err="1"/>
              <a:t>Fusiello</a:t>
            </a:r>
            <a:r>
              <a:rPr lang="en-US" altLang="zh-CN" sz="1100" dirty="0"/>
              <a:t> A, </a:t>
            </a:r>
            <a:r>
              <a:rPr lang="en-US" altLang="zh-CN" sz="1100" dirty="0" err="1"/>
              <a:t>Gherardi</a:t>
            </a:r>
            <a:r>
              <a:rPr lang="en-US" altLang="zh-CN" sz="1100" dirty="0"/>
              <a:t> R. Structure-and-motion pipeline on a hierarchical cluster tree[C]// IEEE, International Conference on Computer Vision Workshops. IEEE, 2009:1489-1496.</a:t>
            </a:r>
            <a:endParaRPr lang="zh-CN" altLang="zh-CN" sz="1100" dirty="0"/>
          </a:p>
          <a:p>
            <a:r>
              <a:rPr lang="en-US" altLang="zh-CN" sz="1100" dirty="0" smtClean="0"/>
              <a:t>[</a:t>
            </a:r>
            <a:r>
              <a:rPr lang="en-US" altLang="zh-CN" sz="1100" dirty="0"/>
              <a:t>2</a:t>
            </a:r>
            <a:r>
              <a:rPr lang="en-US" altLang="zh-CN" sz="1100" dirty="0" smtClean="0"/>
              <a:t>] </a:t>
            </a:r>
            <a:r>
              <a:rPr lang="en-US" altLang="zh-CN" sz="1100" dirty="0" err="1"/>
              <a:t>Gherardi</a:t>
            </a:r>
            <a:r>
              <a:rPr lang="en-US" altLang="zh-CN" sz="1100" dirty="0"/>
              <a:t> R, </a:t>
            </a:r>
            <a:r>
              <a:rPr lang="en-US" altLang="zh-CN" sz="1100" dirty="0" err="1"/>
              <a:t>Farenzena</a:t>
            </a:r>
            <a:r>
              <a:rPr lang="en-US" altLang="zh-CN" sz="1100" dirty="0"/>
              <a:t> M, </a:t>
            </a:r>
            <a:r>
              <a:rPr lang="en-US" altLang="zh-CN" sz="1100" dirty="0" err="1"/>
              <a:t>Fusiello</a:t>
            </a:r>
            <a:r>
              <a:rPr lang="en-US" altLang="zh-CN" sz="1100" dirty="0"/>
              <a:t> A. Improving the efficiency of hierarchical structure-and-motion[C]// Computer Vision and Pattern Recognition. IEEE, 2010:1594-1600.</a:t>
            </a:r>
            <a:endParaRPr lang="zh-CN" altLang="zh-CN" sz="1100" dirty="0"/>
          </a:p>
          <a:p>
            <a:r>
              <a:rPr lang="en-US" altLang="zh-CN" sz="1100" dirty="0" smtClean="0"/>
              <a:t>[</a:t>
            </a:r>
            <a:r>
              <a:rPr lang="en-US" altLang="zh-CN" sz="1100" dirty="0"/>
              <a:t>3</a:t>
            </a:r>
            <a:r>
              <a:rPr lang="en-US" altLang="zh-CN" sz="1100" dirty="0" smtClean="0"/>
              <a:t>] </a:t>
            </a:r>
            <a:r>
              <a:rPr lang="en-US" altLang="zh-CN" sz="1100" dirty="0" err="1"/>
              <a:t>Toldo</a:t>
            </a:r>
            <a:r>
              <a:rPr lang="en-US" altLang="zh-CN" sz="1100" dirty="0"/>
              <a:t> R, </a:t>
            </a:r>
            <a:r>
              <a:rPr lang="en-US" altLang="zh-CN" sz="1100" dirty="0" err="1"/>
              <a:t>Gherardi</a:t>
            </a:r>
            <a:r>
              <a:rPr lang="en-US" altLang="zh-CN" sz="1100" dirty="0"/>
              <a:t> R, </a:t>
            </a:r>
            <a:r>
              <a:rPr lang="en-US" altLang="zh-CN" sz="1100" dirty="0" err="1"/>
              <a:t>Farenzena</a:t>
            </a:r>
            <a:r>
              <a:rPr lang="en-US" altLang="zh-CN" sz="1100" dirty="0"/>
              <a:t> M, et al. Hierarchical structure-and-motion recovery from uncalibrated images[J]. Computer Vision &amp; Image Understanding, 2015, 140(C):127-143.</a:t>
            </a:r>
            <a:endParaRPr lang="zh-CN" altLang="zh-CN" sz="1100" dirty="0"/>
          </a:p>
          <a:p>
            <a:endParaRPr lang="en-US" altLang="zh-CN" sz="1100" dirty="0"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587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5293</TotalTime>
  <Words>1132</Words>
  <Application>Microsoft Office PowerPoint</Application>
  <PresentationFormat>宽屏</PresentationFormat>
  <Paragraphs>457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News Gothic MT</vt:lpstr>
      <vt:lpstr>Open Sans</vt:lpstr>
      <vt:lpstr>华文细黑</vt:lpstr>
      <vt:lpstr>宋体</vt:lpstr>
      <vt:lpstr>微软雅黑</vt:lpstr>
      <vt:lpstr>Arial</vt:lpstr>
      <vt:lpstr>Calibri</vt:lpstr>
      <vt:lpstr>Calibri Light</vt:lpstr>
      <vt:lpstr>Segoe UI Black</vt:lpstr>
      <vt:lpstr>Segoe UI Light</vt:lpstr>
      <vt:lpstr>Segoe UI Semibold</vt:lpstr>
      <vt:lpstr>Times New Roman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 煜</cp:lastModifiedBy>
  <cp:revision>157</cp:revision>
  <dcterms:created xsi:type="dcterms:W3CDTF">2015-05-12T15:24:33Z</dcterms:created>
  <dcterms:modified xsi:type="dcterms:W3CDTF">2018-05-21T01:46:20Z</dcterms:modified>
</cp:coreProperties>
</file>